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256" r:id="rId5"/>
    <p:sldId id="259" r:id="rId6"/>
    <p:sldId id="280" r:id="rId7"/>
    <p:sldId id="260" r:id="rId8"/>
    <p:sldId id="281" r:id="rId9"/>
    <p:sldId id="284" r:id="rId10"/>
    <p:sldId id="320" r:id="rId11"/>
    <p:sldId id="303" r:id="rId12"/>
    <p:sldId id="319" r:id="rId13"/>
    <p:sldId id="302" r:id="rId14"/>
    <p:sldId id="304" r:id="rId15"/>
    <p:sldId id="321" r:id="rId16"/>
    <p:sldId id="306" r:id="rId17"/>
    <p:sldId id="317" r:id="rId18"/>
    <p:sldId id="262" r:id="rId19"/>
    <p:sldId id="288" r:id="rId20"/>
    <p:sldId id="326" r:id="rId21"/>
    <p:sldId id="292" r:id="rId22"/>
    <p:sldId id="322" r:id="rId23"/>
    <p:sldId id="323" r:id="rId24"/>
    <p:sldId id="324" r:id="rId25"/>
    <p:sldId id="325" r:id="rId26"/>
    <p:sldId id="328" r:id="rId27"/>
    <p:sldId id="327" r:id="rId28"/>
    <p:sldId id="293" r:id="rId29"/>
    <p:sldId id="301" r:id="rId30"/>
    <p:sldId id="275" r:id="rId31"/>
  </p:sldIdLst>
  <p:sldSz cx="18288000" cy="10287000"/>
  <p:notesSz cx="6858000" cy="9144000"/>
  <p:embeddedFontLst>
    <p:embeddedFont>
      <p:font typeface="Aileron Heavy" panose="020B0604020202020204" charset="0"/>
      <p:regular r:id="rId33"/>
    </p:embeddedFont>
    <p:embeddedFont>
      <p:font typeface="Calibri" panose="020F0502020204030204" pitchFamily="34" charset="0"/>
      <p:regular r:id="rId34"/>
      <p:bold r:id="rId35"/>
      <p:italic r:id="rId36"/>
      <p:boldItalic r:id="rId37"/>
    </p:embeddedFont>
    <p:embeddedFont>
      <p:font typeface="Cooper Hewitt" panose="020B0604020202020204" charset="0"/>
      <p:regular r:id="rId38"/>
    </p:embeddedFont>
    <p:embeddedFont>
      <p:font typeface="Josefin Sans Regular"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7"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C9EF"/>
    <a:srgbClr val="FFFFFF"/>
    <a:srgbClr val="2C92D5"/>
    <a:srgbClr val="86EAE9"/>
    <a:srgbClr val="EFF40E"/>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FD749-0112-44EA-B757-CA9423186C20}" v="3" dt="2022-05-15T10:51:36.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0" autoAdjust="0"/>
  </p:normalViewPr>
  <p:slideViewPr>
    <p:cSldViewPr snapToGrid="0">
      <p:cViewPr varScale="1">
        <p:scale>
          <a:sx n="45" d="100"/>
          <a:sy n="45" d="100"/>
        </p:scale>
        <p:origin x="1628" y="44"/>
      </p:cViewPr>
      <p:guideLst>
        <p:guide orient="horz" pos="219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A5195-1E45-4C9A-8613-8F5D4F1A4574}" type="datetimeFigureOut">
              <a:rPr lang="es-CO" smtClean="0"/>
              <a:t>17/05/2022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E8193-9AE8-4FFF-9EBB-B35A3D13E8E3}" type="slidenum">
              <a:rPr lang="es-CO" smtClean="0"/>
              <a:t>‹Nº›</a:t>
            </a:fld>
            <a:endParaRPr lang="es-CO"/>
          </a:p>
        </p:txBody>
      </p:sp>
    </p:spTree>
    <p:extLst>
      <p:ext uri="{BB962C8B-B14F-4D97-AF65-F5344CB8AC3E}">
        <p14:creationId xmlns:p14="http://schemas.microsoft.com/office/powerpoint/2010/main" val="1453621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ezproxy.javeriana.edu.co/science/article/pii/S0956053X19307317#f0020"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sciencedirect-com.ezproxy.javeriana.edu.co/science/article/pii/S0956053X19307317#e0050" TargetMode="External"/><Relationship Id="rId5" Type="http://schemas.openxmlformats.org/officeDocument/2006/relationships/hyperlink" Target="https://www-sciencedirect-com.ezproxy.javeriana.edu.co/science/article/pii/S0956053X19307317#e0045" TargetMode="External"/><Relationship Id="rId4" Type="http://schemas.openxmlformats.org/officeDocument/2006/relationships/hyperlink" Target="https://www-sciencedirect-com.ezproxy.javeriana.edu.co/science/article/pii/S0956053X19307317#f002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E2E2E"/>
                </a:solidFill>
                <a:effectLst/>
                <a:latin typeface="NexusSerif"/>
              </a:rPr>
              <a:t>Los términos lingüísticos utilizados para describir los valores de entrada fueron muy bajo (VL), bajo (L), medio (M), alto (H) y muy alto (VH).</a:t>
            </a:r>
          </a:p>
          <a:p>
            <a:pPr algn="l"/>
            <a:endParaRPr lang="es-ES" b="0" i="0" dirty="0">
              <a:solidFill>
                <a:srgbClr val="2E2E2E"/>
              </a:solidFill>
              <a:effectLst/>
              <a:latin typeface="NexusSerif"/>
            </a:endParaRPr>
          </a:p>
          <a:p>
            <a:pPr algn="l"/>
            <a:r>
              <a:rPr lang="es-ES" b="0" i="0" dirty="0">
                <a:solidFill>
                  <a:srgbClr val="2E2E2E"/>
                </a:solidFill>
                <a:effectLst/>
                <a:latin typeface="NexusSerif"/>
              </a:rPr>
              <a:t>Después de definir las funciones de pertenencia de los conjuntos borrosos utilizados para cada variable, se aplicó la base de reglas. La base de reglas consistía en reglas difusas que reemplazaban el modelado matemático y describían el comportamiento del sistema. Estas reglas tenían la forma de declaraciones IF-THEN. Para este modelo se crearon 19 declaraciones para definir el comportamiento del sistema en diferentes condiciones de operación. Los rellenos sanitarios varían según las diferentes condiciones operativas que dependen de las condiciones climáticas y las características de los desechos, que incluyen la precipitación anual promedio, la temperatura diaria promedio, la fracción biodegradable de los desechos, la profundidad y edad del relleno sanitario y las cantidades enterradas. </a:t>
            </a:r>
          </a:p>
          <a:p>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7</a:t>
            </a:fld>
            <a:endParaRPr lang="es-CO"/>
          </a:p>
        </p:txBody>
      </p:sp>
    </p:spTree>
    <p:extLst>
      <p:ext uri="{BB962C8B-B14F-4D97-AF65-F5344CB8AC3E}">
        <p14:creationId xmlns:p14="http://schemas.microsoft.com/office/powerpoint/2010/main" val="184677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E2E2E"/>
                </a:solidFill>
                <a:effectLst/>
                <a:latin typeface="NexusSerif"/>
              </a:rPr>
              <a:t>Funciones de pertenencia de los parámetros de entrada. (a. fracción orgánica, b. precipitación anual, c. temperatura, d. antigüedad del vertedero, e. profundidad del vertedero, f. cantidad total de residuos).</a:t>
            </a:r>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8</a:t>
            </a:fld>
            <a:endParaRPr lang="es-CO"/>
          </a:p>
        </p:txBody>
      </p:sp>
    </p:spTree>
    <p:extLst>
      <p:ext uri="{BB962C8B-B14F-4D97-AF65-F5344CB8AC3E}">
        <p14:creationId xmlns:p14="http://schemas.microsoft.com/office/powerpoint/2010/main" val="35832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Fig. 4. </a:t>
            </a:r>
            <a:r>
              <a:rPr lang="es-ES" b="0" i="0" dirty="0">
                <a:solidFill>
                  <a:srgbClr val="2E2E2E"/>
                </a:solidFill>
                <a:effectLst/>
                <a:latin typeface="NexusSerif"/>
              </a:rPr>
              <a:t>Se empleó la regresión lineal para representar la relación entre los datos borrosos y los reales. El modelo mostró buenos resultados en la predicción de las tasas de generación de metano. Los resultados del modelo mostraron una pequeña desviación de los caudales de gas medidos y el coeficiente de determinación fue 0,951. Además, la eficiencia de NSE se calculó en 0,95, lo que muestra cómo el modelo se acerca a los valores observados. Para mejorar aún más el ajuste, se podrían incorporar más variables para describir mejor el sistema de biodegradación, como la temperatura dentro del vertedero. Los cuatro rellenos sanitarios en </a:t>
            </a:r>
            <a:r>
              <a:rPr lang="es-ES" b="0" i="0" dirty="0" err="1">
                <a:solidFill>
                  <a:srgbClr val="2E2E2E"/>
                </a:solidFill>
                <a:effectLst/>
                <a:latin typeface="NexusSerif"/>
              </a:rPr>
              <a:t>Ottaw</a:t>
            </a:r>
            <a:endParaRPr lang="es-ES" b="0" i="0" dirty="0">
              <a:solidFill>
                <a:srgbClr val="2E2E2E"/>
              </a:solidFill>
              <a:effectLst/>
              <a:latin typeface="NexusSerif"/>
            </a:endParaRPr>
          </a:p>
          <a:p>
            <a:endParaRPr lang="es-ES" b="0" i="0" dirty="0">
              <a:solidFill>
                <a:srgbClr val="2E2E2E"/>
              </a:solidFill>
              <a:effectLst/>
              <a:latin typeface="NexusSerif"/>
            </a:endParaRPr>
          </a:p>
          <a:p>
            <a:r>
              <a:rPr lang="es-ES" b="0" i="0" dirty="0">
                <a:solidFill>
                  <a:srgbClr val="2E2E2E"/>
                </a:solidFill>
                <a:effectLst/>
                <a:latin typeface="NexusSerif"/>
              </a:rPr>
              <a:t>Al comparar los dos ajustes ( </a:t>
            </a:r>
            <a:r>
              <a:rPr lang="es-ES" b="0" i="0" u="none" strike="noStrike" dirty="0">
                <a:solidFill>
                  <a:srgbClr val="0C7DBB"/>
                </a:solidFill>
                <a:effectLst/>
                <a:latin typeface="NexusSerif"/>
                <a:hlinkClick r:id="rId3"/>
              </a:rPr>
              <a:t>Fig. 4</a:t>
            </a:r>
            <a:r>
              <a:rPr lang="es-ES" b="0" i="0" dirty="0">
                <a:solidFill>
                  <a:srgbClr val="2E2E2E"/>
                </a:solidFill>
                <a:effectLst/>
                <a:latin typeface="NexusSerif"/>
              </a:rPr>
              <a:t> , </a:t>
            </a:r>
            <a:r>
              <a:rPr lang="es-ES" b="0" i="0" u="none" strike="noStrike" dirty="0">
                <a:solidFill>
                  <a:srgbClr val="0C7DBB"/>
                </a:solidFill>
                <a:effectLst/>
                <a:latin typeface="NexusSerif"/>
                <a:hlinkClick r:id="rId4"/>
              </a:rPr>
              <a:t>Fig. 5</a:t>
            </a:r>
            <a:r>
              <a:rPr lang="es-ES" b="0" i="0" dirty="0">
                <a:solidFill>
                  <a:srgbClr val="2E2E2E"/>
                </a:solidFill>
                <a:effectLst/>
                <a:latin typeface="NexusSerif"/>
              </a:rPr>
              <a:t> ), el modelo basado en lógica difusa dio como resultado predicciones de mayor precisión del flujo de gas que el modelo </a:t>
            </a:r>
            <a:r>
              <a:rPr lang="es-ES" b="0" i="0" dirty="0" err="1">
                <a:solidFill>
                  <a:srgbClr val="2E2E2E"/>
                </a:solidFill>
                <a:effectLst/>
                <a:latin typeface="NexusSerif"/>
              </a:rPr>
              <a:t>LandGEM</a:t>
            </a:r>
            <a:r>
              <a:rPr lang="es-ES" b="0" i="0" dirty="0">
                <a:solidFill>
                  <a:srgbClr val="2E2E2E"/>
                </a:solidFill>
                <a:effectLst/>
                <a:latin typeface="NexusSerif"/>
              </a:rPr>
              <a:t>. La precisión de los modelos se investigó más a fondo utilizando los indicadores descritos anteriormente (</a:t>
            </a:r>
            <a:r>
              <a:rPr lang="es-ES" b="0" i="0" dirty="0" err="1">
                <a:solidFill>
                  <a:srgbClr val="2E2E2E"/>
                </a:solidFill>
                <a:effectLst/>
                <a:latin typeface="NexusSerif"/>
              </a:rPr>
              <a:t>Ecs</a:t>
            </a:r>
            <a:r>
              <a:rPr lang="es-ES" b="0" i="0" dirty="0">
                <a:solidFill>
                  <a:srgbClr val="2E2E2E"/>
                </a:solidFill>
                <a:effectLst/>
                <a:latin typeface="NexusSerif"/>
              </a:rPr>
              <a:t>. </a:t>
            </a:r>
            <a:r>
              <a:rPr lang="es-ES" b="0" i="0" u="none" strike="noStrike" dirty="0">
                <a:solidFill>
                  <a:srgbClr val="0C7DBB"/>
                </a:solidFill>
                <a:effectLst/>
                <a:latin typeface="NexusSerif"/>
                <a:hlinkClick r:id="rId5"/>
              </a:rPr>
              <a:t>(9)</a:t>
            </a:r>
            <a:r>
              <a:rPr lang="es-ES" b="0" i="0" dirty="0">
                <a:solidFill>
                  <a:srgbClr val="2E2E2E"/>
                </a:solidFill>
                <a:effectLst/>
                <a:latin typeface="NexusSerif"/>
              </a:rPr>
              <a:t> , </a:t>
            </a:r>
            <a:r>
              <a:rPr lang="es-ES" b="0" i="0" u="none" strike="noStrike" dirty="0">
                <a:solidFill>
                  <a:srgbClr val="0C7DBB"/>
                </a:solidFill>
                <a:effectLst/>
                <a:latin typeface="NexusSerif"/>
                <a:hlinkClick r:id="rId6"/>
              </a:rPr>
              <a:t>(10)</a:t>
            </a:r>
            <a:r>
              <a:rPr lang="es-ES" b="0" i="0" dirty="0">
                <a:solidFill>
                  <a:srgbClr val="2E2E2E"/>
                </a:solidFill>
                <a:effectLst/>
                <a:latin typeface="NexusSerif"/>
              </a:rPr>
              <a:t>) para comparar entre los dos modelos. En consecuencia, se calculó que RMSE era 5090 y 9361 para los modelos borroso y </a:t>
            </a:r>
            <a:r>
              <a:rPr lang="es-ES" b="0" i="0" dirty="0" err="1">
                <a:solidFill>
                  <a:srgbClr val="2E2E2E"/>
                </a:solidFill>
                <a:effectLst/>
                <a:latin typeface="NexusSerif"/>
              </a:rPr>
              <a:t>LandGEM</a:t>
            </a:r>
            <a:r>
              <a:rPr lang="es-ES" b="0" i="0" dirty="0">
                <a:solidFill>
                  <a:srgbClr val="2E2E2E"/>
                </a:solidFill>
                <a:effectLst/>
                <a:latin typeface="NexusSerif"/>
              </a:rPr>
              <a:t>, respectivamente, mientras que NSE resultó ser 0,95 y 0,82 para los modelos borroso y </a:t>
            </a:r>
            <a:r>
              <a:rPr lang="es-ES" b="0" i="0" dirty="0" err="1">
                <a:solidFill>
                  <a:srgbClr val="2E2E2E"/>
                </a:solidFill>
                <a:effectLst/>
                <a:latin typeface="NexusSerif"/>
              </a:rPr>
              <a:t>LandGEM</a:t>
            </a:r>
            <a:r>
              <a:rPr lang="es-ES" b="0" i="0" dirty="0">
                <a:solidFill>
                  <a:srgbClr val="2E2E2E"/>
                </a:solidFill>
                <a:effectLst/>
                <a:latin typeface="NexusSerif"/>
              </a:rPr>
              <a:t>, respectivamente. El modelo borroso mostró un ajuste moderado que es alrededor del 7% del valor más </a:t>
            </a:r>
            <a:r>
              <a:rPr lang="es-ES" b="0" i="0" dirty="0" err="1">
                <a:solidFill>
                  <a:srgbClr val="2E2E2E"/>
                </a:solidFill>
                <a:effectLst/>
                <a:latin typeface="NexusSerif"/>
              </a:rPr>
              <a:t>grande.a</a:t>
            </a:r>
            <a:r>
              <a:rPr lang="es-ES" b="0" i="0" dirty="0">
                <a:solidFill>
                  <a:srgbClr val="2E2E2E"/>
                </a:solidFill>
                <a:effectLst/>
                <a:latin typeface="NexusSerif"/>
              </a:rPr>
              <a:t>, Londres, Windsor y Niagara registraron los niveles más altos de producción de metano que superaron los 20 millones de m</a:t>
            </a:r>
            <a:r>
              <a:rPr lang="es-ES" b="0" i="0" baseline="30000" dirty="0">
                <a:solidFill>
                  <a:srgbClr val="2E2E2E"/>
                </a:solidFill>
                <a:effectLst/>
                <a:latin typeface="NexusSerif"/>
              </a:rPr>
              <a:t>3 </a:t>
            </a:r>
            <a:r>
              <a:rPr lang="es-ES" b="0" i="0" dirty="0">
                <a:solidFill>
                  <a:srgbClr val="2E2E2E"/>
                </a:solidFill>
                <a:effectLst/>
                <a:latin typeface="NexusSerif"/>
              </a:rPr>
              <a:t>/año.</a:t>
            </a:r>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9</a:t>
            </a:fld>
            <a:endParaRPr lang="es-CO"/>
          </a:p>
        </p:txBody>
      </p:sp>
    </p:spTree>
    <p:extLst>
      <p:ext uri="{BB962C8B-B14F-4D97-AF65-F5344CB8AC3E}">
        <p14:creationId xmlns:p14="http://schemas.microsoft.com/office/powerpoint/2010/main" val="125779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a:solidFill>
                  <a:srgbClr val="2E2E2E"/>
                </a:solidFill>
                <a:effectLst/>
                <a:latin typeface="Arial" panose="020B0604020202020204" pitchFamily="34" charset="0"/>
              </a:rPr>
              <a:t>La estadística RMSE proporciona información sobre el rendimiento a corto plazo de un modelo al permitir una comparación término por término de la diferencia real entre el valor estimado y el valor medido [140] . Cuanto menor sea el valor, mejor será el rendimiento del modelo. Un inconveniente de esta prueba es que algunos errores grandes en la suma pueden producir un aumento significativo en RMSE. Además, la prueba no diferencia entre subestimación y sobreestimación [141] .</a:t>
            </a:r>
            <a:r>
              <a:rPr lang="es-ES"/>
              <a:t> </a:t>
            </a:r>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23</a:t>
            </a:fld>
            <a:endParaRPr lang="es-CO"/>
          </a:p>
        </p:txBody>
      </p:sp>
    </p:spTree>
    <p:extLst>
      <p:ext uri="{BB962C8B-B14F-4D97-AF65-F5344CB8AC3E}">
        <p14:creationId xmlns:p14="http://schemas.microsoft.com/office/powerpoint/2010/main" val="4827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a:solidFill>
                  <a:srgbClr val="000000"/>
                </a:solidFill>
                <a:effectLst/>
                <a:latin typeface="Calibri" panose="020F0502020204030204" pitchFamily="34" charset="0"/>
              </a:rPr>
              <a:t>El objetivo original de calcular R 2 , o predecir resultados futuros, o probar hipótesis, se basa en otros datos relevantes. Este método mide qué tan bien se logran los resultados con el modelo repetido, en función de la proporción de la variación total de los resultados según lo descrito por el modelo ( Nabavi-Pelesaraei et al., 2019b ).</a:t>
            </a:r>
            <a:r>
              <a:rPr lang="es-ES"/>
              <a:t> </a:t>
            </a:r>
          </a:p>
          <a:p>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24</a:t>
            </a:fld>
            <a:endParaRPr lang="es-CO"/>
          </a:p>
        </p:txBody>
      </p:sp>
    </p:spTree>
    <p:extLst>
      <p:ext uri="{BB962C8B-B14F-4D97-AF65-F5344CB8AC3E}">
        <p14:creationId xmlns:p14="http://schemas.microsoft.com/office/powerpoint/2010/main" val="106133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C3E8193-9AE8-4FFF-9EBB-B35A3D13E8E3}" type="slidenum">
              <a:rPr lang="es-CO" smtClean="0"/>
              <a:t>26</a:t>
            </a:fld>
            <a:endParaRPr lang="es-CO"/>
          </a:p>
        </p:txBody>
      </p:sp>
    </p:spTree>
    <p:extLst>
      <p:ext uri="{BB962C8B-B14F-4D97-AF65-F5344CB8AC3E}">
        <p14:creationId xmlns:p14="http://schemas.microsoft.com/office/powerpoint/2010/main" val="291954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sisbib.unmsm.edu.pe/bibvirtualdata/Tesis/Ingenie/chahuara_qj/Cap2.pdf" TargetMode="External"/><Relationship Id="rId7" Type="http://schemas.openxmlformats.org/officeDocument/2006/relationships/hyperlink" Target="https://www-sciencedirect-com.ezproxy.javeriana.edu.co/science/article/pii/S135943111300465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sciencedirect-com.ezproxy.javeriana.edu.co/science/article/pii/S1743967115000082#fig3" TargetMode="External"/><Relationship Id="rId5" Type="http://schemas.openxmlformats.org/officeDocument/2006/relationships/hyperlink" Target="https://core.ac.uk/download/pdf/153569963.pdf" TargetMode="External"/><Relationship Id="rId4" Type="http://schemas.openxmlformats.org/officeDocument/2006/relationships/hyperlink" Target="https://la.mathworks.com/help/fuzzy/types-of-fuzzy-inference-system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package" Target="../embeddings/Microsoft_Excel_Worksheet.xlsx"/><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sciencedirect-com.ezproxy.javeriana.edu.co/science/article/pii/S0956053X19307317#f0020" TargetMode="External"/><Relationship Id="rId5" Type="http://schemas.openxmlformats.org/officeDocument/2006/relationships/hyperlink" Target="https://www-sciencedirect-com.ezproxy.javeriana.edu.co/science/article/pii/S0956053X19307317#f0025" TargetMode="Externa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26550" y="1355125"/>
            <a:ext cx="15634899" cy="3359125"/>
          </a:xfrm>
          <a:prstGeom prst="rect">
            <a:avLst/>
          </a:prstGeom>
        </p:spPr>
        <p:txBody>
          <a:bodyPr lIns="0" tIns="0" rIns="0" bIns="0" rtlCol="0" anchor="t">
            <a:spAutoFit/>
          </a:bodyPr>
          <a:lstStyle/>
          <a:p>
            <a:pPr algn="ctr">
              <a:lnSpc>
                <a:spcPts val="8800"/>
              </a:lnSpc>
            </a:pPr>
            <a:r>
              <a:rPr lang="es-CO" sz="7200" spc="-263">
                <a:solidFill>
                  <a:srgbClr val="1D1D1B"/>
                </a:solidFill>
                <a:latin typeface="Cooper Hewitt"/>
              </a:rPr>
              <a:t>Análisis comparativo de modelos predictivos para la estimación de emisión de CO2 de vehículos en Canadá </a:t>
            </a:r>
          </a:p>
        </p:txBody>
      </p:sp>
      <p:pic>
        <p:nvPicPr>
          <p:cNvPr id="17" name="Picture 16" descr="Text&#10;&#10;Description automatically generated">
            <a:extLst>
              <a:ext uri="{FF2B5EF4-FFF2-40B4-BE49-F238E27FC236}">
                <a16:creationId xmlns:a16="http://schemas.microsoft.com/office/drawing/2014/main" id="{17D47295-EB7F-41AD-B7B0-7500830948F7}"/>
              </a:ext>
            </a:extLst>
          </p:cNvPr>
          <p:cNvPicPr>
            <a:picLocks noChangeAspect="1"/>
          </p:cNvPicPr>
          <p:nvPr/>
        </p:nvPicPr>
        <p:blipFill rotWithShape="1">
          <a:blip r:embed="rId2">
            <a:extLst>
              <a:ext uri="{28A0092B-C50C-407E-A947-70E740481C1C}">
                <a14:useLocalDpi xmlns:a14="http://schemas.microsoft.com/office/drawing/2010/main" val="0"/>
              </a:ext>
            </a:extLst>
          </a:blip>
          <a:srcRect t="38148" r="400" b="27037"/>
          <a:stretch/>
        </p:blipFill>
        <p:spPr>
          <a:xfrm>
            <a:off x="8788282" y="6582783"/>
            <a:ext cx="9486900" cy="3581400"/>
          </a:xfrm>
          <a:prstGeom prst="rect">
            <a:avLst/>
          </a:prstGeom>
        </p:spPr>
      </p:pic>
      <p:sp>
        <p:nvSpPr>
          <p:cNvPr id="7" name="TextBox 10">
            <a:extLst>
              <a:ext uri="{FF2B5EF4-FFF2-40B4-BE49-F238E27FC236}">
                <a16:creationId xmlns:a16="http://schemas.microsoft.com/office/drawing/2014/main" id="{4952F1E7-BE05-4517-88C2-C1D18DFD6FC3}"/>
              </a:ext>
            </a:extLst>
          </p:cNvPr>
          <p:cNvSpPr txBox="1"/>
          <p:nvPr/>
        </p:nvSpPr>
        <p:spPr>
          <a:xfrm>
            <a:off x="10173640" y="9944100"/>
            <a:ext cx="6096000" cy="297261"/>
          </a:xfrm>
          <a:prstGeom prst="rect">
            <a:avLst/>
          </a:prstGeom>
        </p:spPr>
        <p:txBody>
          <a:bodyPr wrap="square" lIns="0" tIns="0" rIns="0" bIns="0" rtlCol="0" anchor="t">
            <a:spAutoFit/>
          </a:bodyPr>
          <a:lstStyle/>
          <a:p>
            <a:pPr marL="0" lvl="0" indent="0">
              <a:lnSpc>
                <a:spcPts val="2520"/>
              </a:lnSpc>
              <a:spcBef>
                <a:spcPct val="0"/>
              </a:spcBef>
            </a:pPr>
            <a:r>
              <a:rPr lang="es-CO" sz="1600" spc="179">
                <a:latin typeface="Cooper Hewitt" panose="020B0604020202020204" charset="0"/>
                <a:ea typeface="Cooper Hewitt" panose="020B0604020202020204" charset="0"/>
              </a:rPr>
              <a:t>Imagen tomada de colección de vectores Pixabay.com</a:t>
            </a:r>
          </a:p>
        </p:txBody>
      </p:sp>
      <p:sp>
        <p:nvSpPr>
          <p:cNvPr id="10" name="TextBox 10"/>
          <p:cNvSpPr txBox="1"/>
          <p:nvPr/>
        </p:nvSpPr>
        <p:spPr>
          <a:xfrm>
            <a:off x="5486400" y="6286500"/>
            <a:ext cx="6603764" cy="1230530"/>
          </a:xfrm>
          <a:prstGeom prst="rect">
            <a:avLst/>
          </a:prstGeom>
        </p:spPr>
        <p:txBody>
          <a:bodyPr lIns="0" tIns="0" rIns="0" bIns="0" rtlCol="0" anchor="t">
            <a:spAutoFit/>
          </a:bodyPr>
          <a:lstStyle/>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Sistemas Inteligentes</a:t>
            </a:r>
          </a:p>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2022-I</a:t>
            </a:r>
          </a:p>
        </p:txBody>
      </p:sp>
      <p:sp>
        <p:nvSpPr>
          <p:cNvPr id="11" name="TextBox 11"/>
          <p:cNvSpPr txBox="1"/>
          <p:nvPr/>
        </p:nvSpPr>
        <p:spPr>
          <a:xfrm>
            <a:off x="881991" y="5371196"/>
            <a:ext cx="16079457" cy="619400"/>
          </a:xfrm>
          <a:prstGeom prst="rect">
            <a:avLst/>
          </a:prstGeom>
        </p:spPr>
        <p:txBody>
          <a:bodyPr wrap="square" lIns="0" tIns="0" rIns="0" bIns="0" rtlCol="0" anchor="t">
            <a:spAutoFit/>
          </a:bodyPr>
          <a:lstStyle/>
          <a:p>
            <a:pPr algn="ctr">
              <a:lnSpc>
                <a:spcPts val="5040"/>
              </a:lnSpc>
            </a:pPr>
            <a:r>
              <a:rPr lang="en-US" sz="3600" spc="-72">
                <a:solidFill>
                  <a:srgbClr val="3D4248"/>
                </a:solidFill>
                <a:latin typeface="Josefin Sans Regular"/>
              </a:rPr>
              <a:t>Sebastian Bonilla - Lorena Mora – </a:t>
            </a:r>
            <a:r>
              <a:rPr lang="en-US" sz="3600" spc="-72" err="1">
                <a:solidFill>
                  <a:srgbClr val="3D4248"/>
                </a:solidFill>
                <a:latin typeface="Josefin Sans Regular"/>
              </a:rPr>
              <a:t>Robinsson</a:t>
            </a:r>
            <a:r>
              <a:rPr lang="en-US" sz="3600" spc="-72">
                <a:solidFill>
                  <a:srgbClr val="3D4248"/>
                </a:solidFill>
                <a:latin typeface="Josefin Sans Regular"/>
              </a:rPr>
              <a:t> Sanchez – </a:t>
            </a:r>
            <a:r>
              <a:rPr lang="en-US" sz="3600" spc="-72" err="1">
                <a:solidFill>
                  <a:srgbClr val="3D4248"/>
                </a:solidFill>
                <a:latin typeface="Josefin Sans Regular"/>
              </a:rPr>
              <a:t>Libardo</a:t>
            </a:r>
            <a:r>
              <a:rPr lang="en-US" sz="3600" spc="-72">
                <a:solidFill>
                  <a:srgbClr val="3D4248"/>
                </a:solidFill>
                <a:latin typeface="Josefin Sans Regular"/>
              </a:rPr>
              <a:t> Velasco</a:t>
            </a:r>
          </a:p>
        </p:txBody>
      </p:sp>
      <p:sp>
        <p:nvSpPr>
          <p:cNvPr id="13" name="Rectangle 12">
            <a:extLst>
              <a:ext uri="{FF2B5EF4-FFF2-40B4-BE49-F238E27FC236}">
                <a16:creationId xmlns:a16="http://schemas.microsoft.com/office/drawing/2014/main" id="{14CAEEAE-549F-4BF6-83F7-0D82D5FE583B}"/>
              </a:ext>
            </a:extLst>
          </p:cNvPr>
          <p:cNvSpPr/>
          <p:nvPr/>
        </p:nvSpPr>
        <p:spPr>
          <a:xfrm rot="5400000">
            <a:off x="-4577076" y="4913020"/>
            <a:ext cx="10332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Picture 2"/>
          <p:cNvPicPr>
            <a:picLocks noChangeAspect="1"/>
          </p:cNvPicPr>
          <p:nvPr/>
        </p:nvPicPr>
        <p:blipFill>
          <a:blip r:embed="rId3"/>
          <a:srcRect/>
          <a:stretch>
            <a:fillRect/>
          </a:stretch>
        </p:blipFill>
        <p:spPr>
          <a:xfrm>
            <a:off x="881992" y="6754396"/>
            <a:ext cx="3238173" cy="32381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6" name="Imagen 5">
            <a:extLst>
              <a:ext uri="{FF2B5EF4-FFF2-40B4-BE49-F238E27FC236}">
                <a16:creationId xmlns:a16="http://schemas.microsoft.com/office/drawing/2014/main" id="{54F2D551-2080-87C4-CBF8-405C22003252}"/>
              </a:ext>
            </a:extLst>
          </p:cNvPr>
          <p:cNvPicPr>
            <a:picLocks noChangeAspect="1"/>
          </p:cNvPicPr>
          <p:nvPr/>
        </p:nvPicPr>
        <p:blipFill>
          <a:blip r:embed="rId2"/>
          <a:stretch>
            <a:fillRect/>
          </a:stretch>
        </p:blipFill>
        <p:spPr>
          <a:xfrm>
            <a:off x="3887676" y="1128712"/>
            <a:ext cx="12357211" cy="8078296"/>
          </a:xfrm>
          <a:prstGeom prst="rect">
            <a:avLst/>
          </a:prstGeom>
        </p:spPr>
      </p:pic>
    </p:spTree>
    <p:extLst>
      <p:ext uri="{BB962C8B-B14F-4D97-AF65-F5344CB8AC3E}">
        <p14:creationId xmlns:p14="http://schemas.microsoft.com/office/powerpoint/2010/main" val="158538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58050" y="721806"/>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dirty="0">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0" y="1666875"/>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E47E9705-8FE8-9089-61D7-F02F663D5991}"/>
              </a:ext>
            </a:extLst>
          </p:cNvPr>
          <p:cNvPicPr>
            <a:picLocks noChangeAspect="1"/>
          </p:cNvPicPr>
          <p:nvPr/>
        </p:nvPicPr>
        <p:blipFill>
          <a:blip r:embed="rId2"/>
          <a:stretch>
            <a:fillRect/>
          </a:stretch>
        </p:blipFill>
        <p:spPr>
          <a:xfrm>
            <a:off x="775488" y="2476997"/>
            <a:ext cx="7751568" cy="5200244"/>
          </a:xfrm>
          <a:prstGeom prst="rect">
            <a:avLst/>
          </a:prstGeom>
        </p:spPr>
      </p:pic>
      <p:grpSp>
        <p:nvGrpSpPr>
          <p:cNvPr id="12" name="Grupo 11">
            <a:extLst>
              <a:ext uri="{FF2B5EF4-FFF2-40B4-BE49-F238E27FC236}">
                <a16:creationId xmlns:a16="http://schemas.microsoft.com/office/drawing/2014/main" id="{F59A526B-CC87-E068-B31F-BCA97A46731D}"/>
              </a:ext>
            </a:extLst>
          </p:cNvPr>
          <p:cNvGrpSpPr/>
          <p:nvPr/>
        </p:nvGrpSpPr>
        <p:grpSpPr>
          <a:xfrm>
            <a:off x="8959328" y="2476997"/>
            <a:ext cx="6045646" cy="5495424"/>
            <a:chOff x="6614689" y="3624959"/>
            <a:chExt cx="4187043" cy="4591632"/>
          </a:xfrm>
        </p:grpSpPr>
        <p:pic>
          <p:nvPicPr>
            <p:cNvPr id="7" name="Imagen 6">
              <a:extLst>
                <a:ext uri="{FF2B5EF4-FFF2-40B4-BE49-F238E27FC236}">
                  <a16:creationId xmlns:a16="http://schemas.microsoft.com/office/drawing/2014/main" id="{D717D68C-696F-2456-215D-5DDF820974B5}"/>
                </a:ext>
              </a:extLst>
            </p:cNvPr>
            <p:cNvPicPr>
              <a:picLocks noChangeAspect="1"/>
            </p:cNvPicPr>
            <p:nvPr/>
          </p:nvPicPr>
          <p:blipFill>
            <a:blip r:embed="rId3"/>
            <a:stretch>
              <a:fillRect/>
            </a:stretch>
          </p:blipFill>
          <p:spPr>
            <a:xfrm>
              <a:off x="6614689" y="3624959"/>
              <a:ext cx="4187043" cy="4207720"/>
            </a:xfrm>
            <a:prstGeom prst="rect">
              <a:avLst/>
            </a:prstGeom>
          </p:spPr>
        </p:pic>
        <p:pic>
          <p:nvPicPr>
            <p:cNvPr id="11" name="Imagen 10">
              <a:extLst>
                <a:ext uri="{FF2B5EF4-FFF2-40B4-BE49-F238E27FC236}">
                  <a16:creationId xmlns:a16="http://schemas.microsoft.com/office/drawing/2014/main" id="{BF7AD9F8-5095-8814-A50B-323A4C8B608D}"/>
                </a:ext>
              </a:extLst>
            </p:cNvPr>
            <p:cNvPicPr>
              <a:picLocks noChangeAspect="1"/>
            </p:cNvPicPr>
            <p:nvPr/>
          </p:nvPicPr>
          <p:blipFill>
            <a:blip r:embed="rId4"/>
            <a:stretch>
              <a:fillRect/>
            </a:stretch>
          </p:blipFill>
          <p:spPr>
            <a:xfrm>
              <a:off x="6648619" y="7905425"/>
              <a:ext cx="4153113" cy="311166"/>
            </a:xfrm>
            <a:prstGeom prst="rect">
              <a:avLst/>
            </a:prstGeom>
          </p:spPr>
        </p:pic>
      </p:grpSp>
    </p:spTree>
    <p:extLst>
      <p:ext uri="{BB962C8B-B14F-4D97-AF65-F5344CB8AC3E}">
        <p14:creationId xmlns:p14="http://schemas.microsoft.com/office/powerpoint/2010/main" val="3861721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24024" y="94118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dirty="0">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784110" y="16080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D9C08770-EEC8-01F2-B8A7-EFB55C853C7B}"/>
              </a:ext>
            </a:extLst>
          </p:cNvPr>
          <p:cNvGrpSpPr/>
          <p:nvPr/>
        </p:nvGrpSpPr>
        <p:grpSpPr>
          <a:xfrm>
            <a:off x="9694844" y="1945375"/>
            <a:ext cx="6800592" cy="3977233"/>
            <a:chOff x="11223705" y="3957464"/>
            <a:chExt cx="5841721" cy="3856454"/>
          </a:xfrm>
        </p:grpSpPr>
        <p:pic>
          <p:nvPicPr>
            <p:cNvPr id="11" name="Imagen 10">
              <a:extLst>
                <a:ext uri="{FF2B5EF4-FFF2-40B4-BE49-F238E27FC236}">
                  <a16:creationId xmlns:a16="http://schemas.microsoft.com/office/drawing/2014/main" id="{9E86F5FF-FD86-50CA-DADD-9546179BE0B2}"/>
                </a:ext>
              </a:extLst>
            </p:cNvPr>
            <p:cNvPicPr>
              <a:picLocks noChangeAspect="1"/>
            </p:cNvPicPr>
            <p:nvPr/>
          </p:nvPicPr>
          <p:blipFill>
            <a:blip r:embed="rId2"/>
            <a:stretch>
              <a:fillRect/>
            </a:stretch>
          </p:blipFill>
          <p:spPr>
            <a:xfrm>
              <a:off x="11223705" y="3957464"/>
              <a:ext cx="5841721" cy="3583671"/>
            </a:xfrm>
            <a:prstGeom prst="rect">
              <a:avLst/>
            </a:prstGeom>
          </p:spPr>
        </p:pic>
        <p:pic>
          <p:nvPicPr>
            <p:cNvPr id="3" name="Imagen 2">
              <a:extLst>
                <a:ext uri="{FF2B5EF4-FFF2-40B4-BE49-F238E27FC236}">
                  <a16:creationId xmlns:a16="http://schemas.microsoft.com/office/drawing/2014/main" id="{C3939A0E-9505-F45F-69D3-C45F4B8833D8}"/>
                </a:ext>
              </a:extLst>
            </p:cNvPr>
            <p:cNvPicPr>
              <a:picLocks noChangeAspect="1"/>
            </p:cNvPicPr>
            <p:nvPr/>
          </p:nvPicPr>
          <p:blipFill>
            <a:blip r:embed="rId3"/>
            <a:stretch>
              <a:fillRect/>
            </a:stretch>
          </p:blipFill>
          <p:spPr>
            <a:xfrm>
              <a:off x="13106286" y="7585306"/>
              <a:ext cx="2076557" cy="228612"/>
            </a:xfrm>
            <a:prstGeom prst="rect">
              <a:avLst/>
            </a:prstGeom>
          </p:spPr>
        </p:pic>
      </p:grpSp>
      <p:pic>
        <p:nvPicPr>
          <p:cNvPr id="8" name="Imagen 7">
            <a:extLst>
              <a:ext uri="{FF2B5EF4-FFF2-40B4-BE49-F238E27FC236}">
                <a16:creationId xmlns:a16="http://schemas.microsoft.com/office/drawing/2014/main" id="{CCA77AD7-50C2-A5E9-5E37-57C4FFAE290F}"/>
              </a:ext>
            </a:extLst>
          </p:cNvPr>
          <p:cNvPicPr>
            <a:picLocks noChangeAspect="1"/>
          </p:cNvPicPr>
          <p:nvPr/>
        </p:nvPicPr>
        <p:blipFill>
          <a:blip r:embed="rId4"/>
          <a:stretch>
            <a:fillRect/>
          </a:stretch>
        </p:blipFill>
        <p:spPr>
          <a:xfrm>
            <a:off x="1975782" y="2967191"/>
            <a:ext cx="5902182" cy="5226358"/>
          </a:xfrm>
          <a:prstGeom prst="rect">
            <a:avLst/>
          </a:prstGeom>
        </p:spPr>
      </p:pic>
      <p:pic>
        <p:nvPicPr>
          <p:cNvPr id="6" name="Imagen 5">
            <a:extLst>
              <a:ext uri="{FF2B5EF4-FFF2-40B4-BE49-F238E27FC236}">
                <a16:creationId xmlns:a16="http://schemas.microsoft.com/office/drawing/2014/main" id="{31FC8066-D2E3-8C7A-5591-EF15ADD11180}"/>
              </a:ext>
            </a:extLst>
          </p:cNvPr>
          <p:cNvPicPr>
            <a:picLocks noChangeAspect="1"/>
          </p:cNvPicPr>
          <p:nvPr/>
        </p:nvPicPr>
        <p:blipFill>
          <a:blip r:embed="rId5"/>
          <a:stretch>
            <a:fillRect/>
          </a:stretch>
        </p:blipFill>
        <p:spPr>
          <a:xfrm>
            <a:off x="10709791" y="6065568"/>
            <a:ext cx="5011280" cy="3044828"/>
          </a:xfrm>
          <a:prstGeom prst="rect">
            <a:avLst/>
          </a:prstGeom>
        </p:spPr>
      </p:pic>
      <p:pic>
        <p:nvPicPr>
          <p:cNvPr id="9" name="Imagen 8">
            <a:extLst>
              <a:ext uri="{FF2B5EF4-FFF2-40B4-BE49-F238E27FC236}">
                <a16:creationId xmlns:a16="http://schemas.microsoft.com/office/drawing/2014/main" id="{F4F4362A-3D1D-E8E3-9B2C-A447B1DCF4E1}"/>
              </a:ext>
            </a:extLst>
          </p:cNvPr>
          <p:cNvPicPr>
            <a:picLocks noChangeAspect="1"/>
          </p:cNvPicPr>
          <p:nvPr/>
        </p:nvPicPr>
        <p:blipFill>
          <a:blip r:embed="rId6"/>
          <a:stretch>
            <a:fillRect/>
          </a:stretch>
        </p:blipFill>
        <p:spPr>
          <a:xfrm>
            <a:off x="11032017" y="9279711"/>
            <a:ext cx="4578585" cy="400071"/>
          </a:xfrm>
          <a:prstGeom prst="rect">
            <a:avLst/>
          </a:prstGeom>
        </p:spPr>
      </p:pic>
    </p:spTree>
    <p:extLst>
      <p:ext uri="{BB962C8B-B14F-4D97-AF65-F5344CB8AC3E}">
        <p14:creationId xmlns:p14="http://schemas.microsoft.com/office/powerpoint/2010/main" val="56213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Grupo 6">
            <a:extLst>
              <a:ext uri="{FF2B5EF4-FFF2-40B4-BE49-F238E27FC236}">
                <a16:creationId xmlns:a16="http://schemas.microsoft.com/office/drawing/2014/main" id="{F6BE6863-8DEB-FC87-DEEC-7DCA00426F01}"/>
              </a:ext>
            </a:extLst>
          </p:cNvPr>
          <p:cNvGrpSpPr/>
          <p:nvPr/>
        </p:nvGrpSpPr>
        <p:grpSpPr>
          <a:xfrm>
            <a:off x="807222" y="2677685"/>
            <a:ext cx="7093765" cy="5710297"/>
            <a:chOff x="1850210" y="2635752"/>
            <a:chExt cx="5536427" cy="4779950"/>
          </a:xfrm>
        </p:grpSpPr>
        <p:pic>
          <p:nvPicPr>
            <p:cNvPr id="4" name="Imagen 3">
              <a:extLst>
                <a:ext uri="{FF2B5EF4-FFF2-40B4-BE49-F238E27FC236}">
                  <a16:creationId xmlns:a16="http://schemas.microsoft.com/office/drawing/2014/main" id="{8893AE2E-FD71-98C2-E4D7-BB0EA376CE4B}"/>
                </a:ext>
              </a:extLst>
            </p:cNvPr>
            <p:cNvPicPr>
              <a:picLocks noChangeAspect="1"/>
            </p:cNvPicPr>
            <p:nvPr/>
          </p:nvPicPr>
          <p:blipFill>
            <a:blip r:embed="rId2"/>
            <a:stretch>
              <a:fillRect/>
            </a:stretch>
          </p:blipFill>
          <p:spPr>
            <a:xfrm>
              <a:off x="1850210" y="2635752"/>
              <a:ext cx="5536427" cy="4419636"/>
            </a:xfrm>
            <a:prstGeom prst="rect">
              <a:avLst/>
            </a:prstGeom>
          </p:spPr>
        </p:pic>
        <p:pic>
          <p:nvPicPr>
            <p:cNvPr id="6" name="Imagen 5">
              <a:extLst>
                <a:ext uri="{FF2B5EF4-FFF2-40B4-BE49-F238E27FC236}">
                  <a16:creationId xmlns:a16="http://schemas.microsoft.com/office/drawing/2014/main" id="{2156A37A-A255-B907-CDBF-23C4C709533B}"/>
                </a:ext>
              </a:extLst>
            </p:cNvPr>
            <p:cNvPicPr>
              <a:picLocks noChangeAspect="1"/>
            </p:cNvPicPr>
            <p:nvPr/>
          </p:nvPicPr>
          <p:blipFill>
            <a:blip r:embed="rId3"/>
            <a:stretch>
              <a:fillRect/>
            </a:stretch>
          </p:blipFill>
          <p:spPr>
            <a:xfrm>
              <a:off x="2334100" y="7161689"/>
              <a:ext cx="4038808" cy="254013"/>
            </a:xfrm>
            <a:prstGeom prst="rect">
              <a:avLst/>
            </a:prstGeom>
          </p:spPr>
        </p:pic>
      </p:grpSp>
      <p:grpSp>
        <p:nvGrpSpPr>
          <p:cNvPr id="12" name="Grupo 11">
            <a:extLst>
              <a:ext uri="{FF2B5EF4-FFF2-40B4-BE49-F238E27FC236}">
                <a16:creationId xmlns:a16="http://schemas.microsoft.com/office/drawing/2014/main" id="{8CA582B6-7ECD-B1DB-AC2E-38D26A9BAB8F}"/>
              </a:ext>
            </a:extLst>
          </p:cNvPr>
          <p:cNvGrpSpPr/>
          <p:nvPr/>
        </p:nvGrpSpPr>
        <p:grpSpPr>
          <a:xfrm>
            <a:off x="10107106" y="2528891"/>
            <a:ext cx="6309231" cy="5859091"/>
            <a:chOff x="10464295" y="3107262"/>
            <a:chExt cx="4515509" cy="4520684"/>
          </a:xfrm>
        </p:grpSpPr>
        <p:pic>
          <p:nvPicPr>
            <p:cNvPr id="9" name="Imagen 8">
              <a:extLst>
                <a:ext uri="{FF2B5EF4-FFF2-40B4-BE49-F238E27FC236}">
                  <a16:creationId xmlns:a16="http://schemas.microsoft.com/office/drawing/2014/main" id="{F891ECC0-A318-4BE4-DA62-7E912D5D4EE0}"/>
                </a:ext>
              </a:extLst>
            </p:cNvPr>
            <p:cNvPicPr>
              <a:picLocks noChangeAspect="1"/>
            </p:cNvPicPr>
            <p:nvPr/>
          </p:nvPicPr>
          <p:blipFill>
            <a:blip r:embed="rId4"/>
            <a:stretch>
              <a:fillRect/>
            </a:stretch>
          </p:blipFill>
          <p:spPr>
            <a:xfrm>
              <a:off x="10674283" y="7259627"/>
              <a:ext cx="4305521" cy="368319"/>
            </a:xfrm>
            <a:prstGeom prst="rect">
              <a:avLst/>
            </a:prstGeom>
          </p:spPr>
        </p:pic>
        <p:pic>
          <p:nvPicPr>
            <p:cNvPr id="11" name="Imagen 10">
              <a:extLst>
                <a:ext uri="{FF2B5EF4-FFF2-40B4-BE49-F238E27FC236}">
                  <a16:creationId xmlns:a16="http://schemas.microsoft.com/office/drawing/2014/main" id="{7BB2314D-1234-C1AB-0E0D-A926CBF337E8}"/>
                </a:ext>
              </a:extLst>
            </p:cNvPr>
            <p:cNvPicPr>
              <a:picLocks noChangeAspect="1"/>
            </p:cNvPicPr>
            <p:nvPr/>
          </p:nvPicPr>
          <p:blipFill>
            <a:blip r:embed="rId5"/>
            <a:stretch>
              <a:fillRect/>
            </a:stretch>
          </p:blipFill>
          <p:spPr>
            <a:xfrm>
              <a:off x="10464295" y="3107262"/>
              <a:ext cx="4413317" cy="4130279"/>
            </a:xfrm>
            <a:prstGeom prst="rect">
              <a:avLst/>
            </a:prstGeom>
          </p:spPr>
        </p:pic>
      </p:grpSp>
    </p:spTree>
    <p:extLst>
      <p:ext uri="{BB962C8B-B14F-4D97-AF65-F5344CB8AC3E}">
        <p14:creationId xmlns:p14="http://schemas.microsoft.com/office/powerpoint/2010/main" val="393902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dirty="0">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Bases de datos para investigación </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355051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048070" y="6732908"/>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23" name="TextBox 23"/>
          <p:cNvSpPr txBox="1"/>
          <p:nvPr/>
        </p:nvSpPr>
        <p:spPr>
          <a:xfrm>
            <a:off x="1028699" y="893445"/>
            <a:ext cx="5432522" cy="1182631"/>
          </a:xfrm>
          <a:prstGeom prst="rect">
            <a:avLst/>
          </a:prstGeom>
        </p:spPr>
        <p:txBody>
          <a:bodyPr wrap="square" lIns="0" tIns="0" rIns="0" bIns="0" rtlCol="0" anchor="t">
            <a:spAutoFit/>
          </a:bodyPr>
          <a:lstStyle/>
          <a:p>
            <a:pPr marL="0" lvl="0" indent="0">
              <a:lnSpc>
                <a:spcPts val="4716"/>
              </a:lnSpc>
              <a:spcBef>
                <a:spcPct val="0"/>
              </a:spcBef>
            </a:pPr>
            <a:r>
              <a:rPr lang="es-CO" sz="3600" spc="107">
                <a:solidFill>
                  <a:srgbClr val="22231D"/>
                </a:solidFill>
                <a:latin typeface="Cooper Hewitt"/>
              </a:rPr>
              <a:t>Bases de datos para investigación </a:t>
            </a:r>
          </a:p>
        </p:txBody>
      </p:sp>
      <p:sp>
        <p:nvSpPr>
          <p:cNvPr id="24" name="AutoShape 24"/>
          <p:cNvSpPr/>
          <p:nvPr/>
        </p:nvSpPr>
        <p:spPr>
          <a:xfrm>
            <a:off x="8517047" y="4584192"/>
            <a:ext cx="4679517" cy="2522331"/>
          </a:xfrm>
          <a:prstGeom prst="rect">
            <a:avLst/>
          </a:prstGeom>
          <a:solidFill>
            <a:srgbClr val="13538A"/>
          </a:solidFill>
        </p:spPr>
      </p:sp>
      <p:sp>
        <p:nvSpPr>
          <p:cNvPr id="25" name="AutoShape 25"/>
          <p:cNvSpPr/>
          <p:nvPr/>
        </p:nvSpPr>
        <p:spPr>
          <a:xfrm>
            <a:off x="8517234" y="959791"/>
            <a:ext cx="4679517" cy="1821224"/>
          </a:xfrm>
          <a:prstGeom prst="rect">
            <a:avLst/>
          </a:prstGeom>
          <a:solidFill>
            <a:srgbClr val="37C9EF"/>
          </a:solidFill>
        </p:spPr>
      </p:sp>
      <p:grpSp>
        <p:nvGrpSpPr>
          <p:cNvPr id="26" name="Group 26"/>
          <p:cNvGrpSpPr/>
          <p:nvPr/>
        </p:nvGrpSpPr>
        <p:grpSpPr>
          <a:xfrm>
            <a:off x="9144000" y="1266980"/>
            <a:ext cx="600873" cy="1190823"/>
            <a:chOff x="0" y="0"/>
            <a:chExt cx="801163" cy="1587764"/>
          </a:xfrm>
        </p:grpSpPr>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28" name="TextBox 28"/>
            <p:cNvSpPr txBox="1"/>
            <p:nvPr/>
          </p:nvSpPr>
          <p:spPr>
            <a:xfrm>
              <a:off x="104102" y="170834"/>
              <a:ext cx="592959" cy="1207996"/>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01</a:t>
              </a:r>
            </a:p>
          </p:txBody>
        </p:sp>
      </p:grpSp>
      <p:sp>
        <p:nvSpPr>
          <p:cNvPr id="29" name="AutoShape 29"/>
          <p:cNvSpPr/>
          <p:nvPr/>
        </p:nvSpPr>
        <p:spPr>
          <a:xfrm>
            <a:off x="8517047" y="2753135"/>
            <a:ext cx="4679517" cy="1835774"/>
          </a:xfrm>
          <a:prstGeom prst="rect">
            <a:avLst/>
          </a:prstGeom>
          <a:solidFill>
            <a:srgbClr val="2C92D5"/>
          </a:solidFill>
        </p:spPr>
      </p:sp>
      <p:sp>
        <p:nvSpPr>
          <p:cNvPr id="32" name="TextBox 32"/>
          <p:cNvSpPr txBox="1"/>
          <p:nvPr/>
        </p:nvSpPr>
        <p:spPr>
          <a:xfrm>
            <a:off x="10105095" y="1694958"/>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Año	</a:t>
            </a:r>
          </a:p>
        </p:txBody>
      </p:sp>
      <p:sp>
        <p:nvSpPr>
          <p:cNvPr id="35" name="TextBox 35"/>
          <p:cNvSpPr txBox="1"/>
          <p:nvPr/>
        </p:nvSpPr>
        <p:spPr>
          <a:xfrm>
            <a:off x="10222694" y="3633725"/>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Tamaño del motor</a:t>
            </a:r>
          </a:p>
        </p:txBody>
      </p:sp>
      <p:grpSp>
        <p:nvGrpSpPr>
          <p:cNvPr id="36" name="Group 36"/>
          <p:cNvGrpSpPr/>
          <p:nvPr/>
        </p:nvGrpSpPr>
        <p:grpSpPr>
          <a:xfrm>
            <a:off x="9144000" y="3156573"/>
            <a:ext cx="600873" cy="1190823"/>
            <a:chOff x="0" y="0"/>
            <a:chExt cx="801163" cy="1587764"/>
          </a:xfrm>
        </p:grpSpPr>
        <p:pic>
          <p:nvPicPr>
            <p:cNvPr id="37" name="Picture 3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38" name="TextBox 38"/>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03</a:t>
              </a:r>
            </a:p>
          </p:txBody>
        </p:sp>
      </p:grpSp>
      <p:sp>
        <p:nvSpPr>
          <p:cNvPr id="41" name="TextBox 41"/>
          <p:cNvSpPr txBox="1"/>
          <p:nvPr/>
        </p:nvSpPr>
        <p:spPr>
          <a:xfrm>
            <a:off x="10199677" y="5444633"/>
            <a:ext cx="2378847" cy="654282"/>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Tipos de combustible</a:t>
            </a:r>
          </a:p>
        </p:txBody>
      </p:sp>
      <p:grpSp>
        <p:nvGrpSpPr>
          <p:cNvPr id="42" name="Group 42"/>
          <p:cNvGrpSpPr/>
          <p:nvPr/>
        </p:nvGrpSpPr>
        <p:grpSpPr>
          <a:xfrm>
            <a:off x="9289343" y="5249946"/>
            <a:ext cx="600873" cy="1190823"/>
            <a:chOff x="0" y="0"/>
            <a:chExt cx="801163" cy="1587764"/>
          </a:xfrm>
        </p:grpSpPr>
        <p:pic>
          <p:nvPicPr>
            <p:cNvPr id="43" name="Picture 4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44" name="TextBox 44"/>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05</a:t>
              </a:r>
            </a:p>
          </p:txBody>
        </p:sp>
      </p:grpSp>
      <p:sp>
        <p:nvSpPr>
          <p:cNvPr id="50" name="AutoShape 25">
            <a:extLst>
              <a:ext uri="{FF2B5EF4-FFF2-40B4-BE49-F238E27FC236}">
                <a16:creationId xmlns:a16="http://schemas.microsoft.com/office/drawing/2014/main" id="{888A2DA0-3A04-47BD-948F-A96218308AEE}"/>
              </a:ext>
            </a:extLst>
          </p:cNvPr>
          <p:cNvSpPr/>
          <p:nvPr/>
        </p:nvSpPr>
        <p:spPr>
          <a:xfrm>
            <a:off x="10094988" y="7106523"/>
            <a:ext cx="6894309" cy="2456577"/>
          </a:xfrm>
          <a:prstGeom prst="rect">
            <a:avLst/>
          </a:prstGeom>
          <a:solidFill>
            <a:srgbClr val="37C9EF"/>
          </a:solidFill>
        </p:spPr>
      </p:sp>
      <p:grpSp>
        <p:nvGrpSpPr>
          <p:cNvPr id="51" name="Group 26">
            <a:extLst>
              <a:ext uri="{FF2B5EF4-FFF2-40B4-BE49-F238E27FC236}">
                <a16:creationId xmlns:a16="http://schemas.microsoft.com/office/drawing/2014/main" id="{E27B0AE9-083D-4850-BBC2-052F7D87A841}"/>
              </a:ext>
            </a:extLst>
          </p:cNvPr>
          <p:cNvGrpSpPr/>
          <p:nvPr/>
        </p:nvGrpSpPr>
        <p:grpSpPr>
          <a:xfrm>
            <a:off x="11053657" y="7744622"/>
            <a:ext cx="600873" cy="1190823"/>
            <a:chOff x="0" y="0"/>
            <a:chExt cx="801163" cy="1587764"/>
          </a:xfrm>
        </p:grpSpPr>
        <p:pic>
          <p:nvPicPr>
            <p:cNvPr id="52" name="Picture 27">
              <a:extLst>
                <a:ext uri="{FF2B5EF4-FFF2-40B4-BE49-F238E27FC236}">
                  <a16:creationId xmlns:a16="http://schemas.microsoft.com/office/drawing/2014/main" id="{9C8FBBFB-7134-4AB8-80C3-CC8D5D599EA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53" name="TextBox 28">
              <a:extLst>
                <a:ext uri="{FF2B5EF4-FFF2-40B4-BE49-F238E27FC236}">
                  <a16:creationId xmlns:a16="http://schemas.microsoft.com/office/drawing/2014/main" id="{54448256-157B-4911-AB61-15A0A79DBAEF}"/>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07</a:t>
              </a:r>
            </a:p>
          </p:txBody>
        </p:sp>
      </p:grpSp>
      <p:sp>
        <p:nvSpPr>
          <p:cNvPr id="56" name="TextBox 32">
            <a:extLst>
              <a:ext uri="{FF2B5EF4-FFF2-40B4-BE49-F238E27FC236}">
                <a16:creationId xmlns:a16="http://schemas.microsoft.com/office/drawing/2014/main" id="{43DDC09B-774B-4B48-808C-003A23D8A5F8}"/>
              </a:ext>
            </a:extLst>
          </p:cNvPr>
          <p:cNvSpPr txBox="1"/>
          <p:nvPr/>
        </p:nvSpPr>
        <p:spPr>
          <a:xfrm>
            <a:off x="12304419" y="7666102"/>
            <a:ext cx="3897692" cy="1654556"/>
          </a:xfrm>
          <a:prstGeom prst="rect">
            <a:avLst/>
          </a:prstGeom>
        </p:spPr>
        <p:txBody>
          <a:bodyPr wrap="square" lIns="0" tIns="0" rIns="0" bIns="0" rtlCol="0" anchor="t">
            <a:spAutoFit/>
          </a:bodyPr>
          <a:lstStyle/>
          <a:p>
            <a:pPr marL="0" lvl="0" indent="0" algn="l">
              <a:lnSpc>
                <a:spcPts val="2573"/>
              </a:lnSpc>
              <a:spcBef>
                <a:spcPct val="0"/>
              </a:spcBef>
            </a:pPr>
            <a:r>
              <a:rPr lang="es-ES" sz="1994" spc="77">
                <a:solidFill>
                  <a:srgbClr val="FFFFFF"/>
                </a:solidFill>
                <a:latin typeface="Cooper Hewitt"/>
              </a:rPr>
              <a:t>Cantidad de CO2 emitido por vehículos livianos (turismos, furgonetas, camionetas y SUV) disponibles para la venta en Canadá</a:t>
            </a:r>
            <a:endParaRPr lang="es-CO" sz="1994" spc="77">
              <a:solidFill>
                <a:srgbClr val="FFFFFF"/>
              </a:solidFill>
              <a:latin typeface="Cooper Hewitt"/>
            </a:endParaRPr>
          </a:p>
        </p:txBody>
      </p:sp>
      <p:sp>
        <p:nvSpPr>
          <p:cNvPr id="57" name="TextBox 6">
            <a:extLst>
              <a:ext uri="{FF2B5EF4-FFF2-40B4-BE49-F238E27FC236}">
                <a16:creationId xmlns:a16="http://schemas.microsoft.com/office/drawing/2014/main" id="{D28135D5-9422-4529-845A-B6DEF7FFC469}"/>
              </a:ext>
            </a:extLst>
          </p:cNvPr>
          <p:cNvSpPr txBox="1"/>
          <p:nvPr/>
        </p:nvSpPr>
        <p:spPr>
          <a:xfrm>
            <a:off x="13735200" y="1759615"/>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58" name="AutoShape 24">
            <a:extLst>
              <a:ext uri="{FF2B5EF4-FFF2-40B4-BE49-F238E27FC236}">
                <a16:creationId xmlns:a16="http://schemas.microsoft.com/office/drawing/2014/main" id="{205B43BB-6D38-4330-B70B-F9356BB001AD}"/>
              </a:ext>
            </a:extLst>
          </p:cNvPr>
          <p:cNvSpPr/>
          <p:nvPr/>
        </p:nvSpPr>
        <p:spPr>
          <a:xfrm>
            <a:off x="13175441" y="959790"/>
            <a:ext cx="4708254" cy="1800931"/>
          </a:xfrm>
          <a:prstGeom prst="rect">
            <a:avLst/>
          </a:prstGeom>
          <a:solidFill>
            <a:srgbClr val="13538A"/>
          </a:solidFill>
        </p:spPr>
      </p:sp>
      <p:sp>
        <p:nvSpPr>
          <p:cNvPr id="59" name="AutoShape 25">
            <a:extLst>
              <a:ext uri="{FF2B5EF4-FFF2-40B4-BE49-F238E27FC236}">
                <a16:creationId xmlns:a16="http://schemas.microsoft.com/office/drawing/2014/main" id="{144C8771-EC1C-417E-96C0-BDAC3C1BD9FA}"/>
              </a:ext>
            </a:extLst>
          </p:cNvPr>
          <p:cNvSpPr/>
          <p:nvPr/>
        </p:nvSpPr>
        <p:spPr>
          <a:xfrm>
            <a:off x="13175442" y="2750155"/>
            <a:ext cx="4704540" cy="1856577"/>
          </a:xfrm>
          <a:prstGeom prst="rect">
            <a:avLst/>
          </a:prstGeom>
          <a:solidFill>
            <a:srgbClr val="37C9EF"/>
          </a:solidFill>
        </p:spPr>
      </p:sp>
      <p:grpSp>
        <p:nvGrpSpPr>
          <p:cNvPr id="60" name="Group 26">
            <a:extLst>
              <a:ext uri="{FF2B5EF4-FFF2-40B4-BE49-F238E27FC236}">
                <a16:creationId xmlns:a16="http://schemas.microsoft.com/office/drawing/2014/main" id="{B889420F-DCC4-4C23-85AA-0DD7C2F70ED1}"/>
              </a:ext>
            </a:extLst>
          </p:cNvPr>
          <p:cNvGrpSpPr/>
          <p:nvPr/>
        </p:nvGrpSpPr>
        <p:grpSpPr>
          <a:xfrm>
            <a:off x="13981784" y="3156572"/>
            <a:ext cx="600873" cy="1190823"/>
            <a:chOff x="0" y="0"/>
            <a:chExt cx="801163" cy="1587764"/>
          </a:xfrm>
        </p:grpSpPr>
        <p:pic>
          <p:nvPicPr>
            <p:cNvPr id="61" name="Picture 27">
              <a:extLst>
                <a:ext uri="{FF2B5EF4-FFF2-40B4-BE49-F238E27FC236}">
                  <a16:creationId xmlns:a16="http://schemas.microsoft.com/office/drawing/2014/main" id="{1DB4E18F-F637-4A33-91B1-A8A289694FA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62" name="TextBox 28">
              <a:extLst>
                <a:ext uri="{FF2B5EF4-FFF2-40B4-BE49-F238E27FC236}">
                  <a16:creationId xmlns:a16="http://schemas.microsoft.com/office/drawing/2014/main" id="{F0639A65-7100-4EB9-8216-FA8B5E88C684}"/>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04</a:t>
              </a:r>
            </a:p>
          </p:txBody>
        </p:sp>
      </p:grpSp>
      <p:sp>
        <p:nvSpPr>
          <p:cNvPr id="63" name="AutoShape 29">
            <a:extLst>
              <a:ext uri="{FF2B5EF4-FFF2-40B4-BE49-F238E27FC236}">
                <a16:creationId xmlns:a16="http://schemas.microsoft.com/office/drawing/2014/main" id="{B1686FC0-B1DB-4E84-A192-814997A220E1}"/>
              </a:ext>
            </a:extLst>
          </p:cNvPr>
          <p:cNvSpPr/>
          <p:nvPr/>
        </p:nvSpPr>
        <p:spPr>
          <a:xfrm>
            <a:off x="13175441" y="4588909"/>
            <a:ext cx="4704540" cy="2517614"/>
          </a:xfrm>
          <a:prstGeom prst="rect">
            <a:avLst/>
          </a:prstGeom>
          <a:solidFill>
            <a:srgbClr val="2C92D5"/>
          </a:solidFill>
        </p:spPr>
      </p:sp>
      <p:sp>
        <p:nvSpPr>
          <p:cNvPr id="66" name="TextBox 32">
            <a:extLst>
              <a:ext uri="{FF2B5EF4-FFF2-40B4-BE49-F238E27FC236}">
                <a16:creationId xmlns:a16="http://schemas.microsoft.com/office/drawing/2014/main" id="{F053F03A-6276-4660-8CFA-CC52330FBCA3}"/>
              </a:ext>
            </a:extLst>
          </p:cNvPr>
          <p:cNvSpPr txBox="1"/>
          <p:nvPr/>
        </p:nvSpPr>
        <p:spPr>
          <a:xfrm>
            <a:off x="14884149" y="3729403"/>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Cilindros del motor</a:t>
            </a:r>
          </a:p>
        </p:txBody>
      </p:sp>
      <p:sp>
        <p:nvSpPr>
          <p:cNvPr id="69" name="TextBox 35">
            <a:extLst>
              <a:ext uri="{FF2B5EF4-FFF2-40B4-BE49-F238E27FC236}">
                <a16:creationId xmlns:a16="http://schemas.microsoft.com/office/drawing/2014/main" id="{8095302E-7A75-49DD-A0DF-1BA16CC0CF47}"/>
              </a:ext>
            </a:extLst>
          </p:cNvPr>
          <p:cNvSpPr txBox="1"/>
          <p:nvPr/>
        </p:nvSpPr>
        <p:spPr>
          <a:xfrm>
            <a:off x="14951752" y="4975295"/>
            <a:ext cx="2378847" cy="1654556"/>
          </a:xfrm>
          <a:prstGeom prst="rect">
            <a:avLst/>
          </a:prstGeom>
        </p:spPr>
        <p:txBody>
          <a:bodyPr lIns="0" tIns="0" rIns="0" bIns="0" rtlCol="0" anchor="t">
            <a:spAutoFit/>
          </a:bodyPr>
          <a:lstStyle/>
          <a:p>
            <a:pPr marL="0" lvl="0" indent="0" algn="l">
              <a:lnSpc>
                <a:spcPts val="2573"/>
              </a:lnSpc>
              <a:spcBef>
                <a:spcPct val="0"/>
              </a:spcBef>
            </a:pPr>
            <a:r>
              <a:rPr lang="es-ES" sz="1994" spc="77">
                <a:solidFill>
                  <a:srgbClr val="FFFFFF"/>
                </a:solidFill>
                <a:latin typeface="Cooper Hewitt"/>
              </a:rPr>
              <a:t>Consumo de litros de combustible por cada 100 KM tanto en la ciudad como en carretera</a:t>
            </a:r>
            <a:endParaRPr lang="es-CO" sz="1994" spc="77">
              <a:solidFill>
                <a:srgbClr val="FFFFFF"/>
              </a:solidFill>
              <a:latin typeface="Cooper Hewitt"/>
            </a:endParaRPr>
          </a:p>
        </p:txBody>
      </p:sp>
      <p:grpSp>
        <p:nvGrpSpPr>
          <p:cNvPr id="70" name="Group 36">
            <a:extLst>
              <a:ext uri="{FF2B5EF4-FFF2-40B4-BE49-F238E27FC236}">
                <a16:creationId xmlns:a16="http://schemas.microsoft.com/office/drawing/2014/main" id="{09FFD3F5-30F2-412F-9FA4-5485B43AFE83}"/>
              </a:ext>
            </a:extLst>
          </p:cNvPr>
          <p:cNvGrpSpPr/>
          <p:nvPr/>
        </p:nvGrpSpPr>
        <p:grpSpPr>
          <a:xfrm>
            <a:off x="13958363" y="5174080"/>
            <a:ext cx="600873" cy="1190823"/>
            <a:chOff x="0" y="0"/>
            <a:chExt cx="801163" cy="1587764"/>
          </a:xfrm>
        </p:grpSpPr>
        <p:pic>
          <p:nvPicPr>
            <p:cNvPr id="71" name="Picture 37">
              <a:extLst>
                <a:ext uri="{FF2B5EF4-FFF2-40B4-BE49-F238E27FC236}">
                  <a16:creationId xmlns:a16="http://schemas.microsoft.com/office/drawing/2014/main" id="{C6D7D8D0-439C-4FE0-AE83-00894A924DF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2" name="TextBox 38">
              <a:extLst>
                <a:ext uri="{FF2B5EF4-FFF2-40B4-BE49-F238E27FC236}">
                  <a16:creationId xmlns:a16="http://schemas.microsoft.com/office/drawing/2014/main" id="{251F595A-9AD2-4C98-9D5C-FD5482EDB43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06</a:t>
              </a:r>
            </a:p>
          </p:txBody>
        </p:sp>
      </p:grpSp>
      <p:sp>
        <p:nvSpPr>
          <p:cNvPr id="75" name="TextBox 41">
            <a:extLst>
              <a:ext uri="{FF2B5EF4-FFF2-40B4-BE49-F238E27FC236}">
                <a16:creationId xmlns:a16="http://schemas.microsoft.com/office/drawing/2014/main" id="{A2337A28-3AD9-4748-84B3-B422AA6753E3}"/>
              </a:ext>
            </a:extLst>
          </p:cNvPr>
          <p:cNvSpPr txBox="1"/>
          <p:nvPr/>
        </p:nvSpPr>
        <p:spPr>
          <a:xfrm>
            <a:off x="14884599" y="1744807"/>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Clase del vehículo</a:t>
            </a:r>
          </a:p>
        </p:txBody>
      </p:sp>
      <p:grpSp>
        <p:nvGrpSpPr>
          <p:cNvPr id="76" name="Group 42">
            <a:extLst>
              <a:ext uri="{FF2B5EF4-FFF2-40B4-BE49-F238E27FC236}">
                <a16:creationId xmlns:a16="http://schemas.microsoft.com/office/drawing/2014/main" id="{8BD208C2-D404-4AB0-9C57-623258DCAE45}"/>
              </a:ext>
            </a:extLst>
          </p:cNvPr>
          <p:cNvGrpSpPr/>
          <p:nvPr/>
        </p:nvGrpSpPr>
        <p:grpSpPr>
          <a:xfrm>
            <a:off x="13981785" y="1308067"/>
            <a:ext cx="600873" cy="1190823"/>
            <a:chOff x="0" y="0"/>
            <a:chExt cx="801163" cy="1587764"/>
          </a:xfrm>
        </p:grpSpPr>
        <p:pic>
          <p:nvPicPr>
            <p:cNvPr id="77" name="Picture 43">
              <a:extLst>
                <a:ext uri="{FF2B5EF4-FFF2-40B4-BE49-F238E27FC236}">
                  <a16:creationId xmlns:a16="http://schemas.microsoft.com/office/drawing/2014/main" id="{265EEE87-BD3F-491C-A37D-8758CD0C07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8" name="TextBox 44">
              <a:extLst>
                <a:ext uri="{FF2B5EF4-FFF2-40B4-BE49-F238E27FC236}">
                  <a16:creationId xmlns:a16="http://schemas.microsoft.com/office/drawing/2014/main" id="{0224C139-A4CB-4627-BC7D-467C4E173FD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02</a:t>
              </a:r>
            </a:p>
          </p:txBody>
        </p:sp>
      </p:gr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65" name="Picture 64">
            <a:extLst>
              <a:ext uri="{FF2B5EF4-FFF2-40B4-BE49-F238E27FC236}">
                <a16:creationId xmlns:a16="http://schemas.microsoft.com/office/drawing/2014/main" id="{0AC6AEF1-623B-4E70-B73F-B2C3D96EA6BB}"/>
              </a:ext>
            </a:extLst>
          </p:cNvPr>
          <p:cNvPicPr>
            <a:picLocks noChangeAspect="1"/>
          </p:cNvPicPr>
          <p:nvPr/>
        </p:nvPicPr>
        <p:blipFill>
          <a:blip r:embed="rId4"/>
          <a:stretch>
            <a:fillRect/>
          </a:stretch>
        </p:blipFill>
        <p:spPr>
          <a:xfrm>
            <a:off x="755133" y="3261422"/>
            <a:ext cx="7284093" cy="1273312"/>
          </a:xfrm>
          <a:prstGeom prst="rect">
            <a:avLst/>
          </a:prstGeom>
        </p:spPr>
      </p:pic>
      <p:sp>
        <p:nvSpPr>
          <p:cNvPr id="67" name="TextBox 21">
            <a:extLst>
              <a:ext uri="{FF2B5EF4-FFF2-40B4-BE49-F238E27FC236}">
                <a16:creationId xmlns:a16="http://schemas.microsoft.com/office/drawing/2014/main" id="{0342B457-23A6-4ECA-907D-8E36BDA70AAF}"/>
              </a:ext>
            </a:extLst>
          </p:cNvPr>
          <p:cNvSpPr txBox="1"/>
          <p:nvPr/>
        </p:nvSpPr>
        <p:spPr>
          <a:xfrm>
            <a:off x="2270168" y="4735849"/>
            <a:ext cx="4480478" cy="2726131"/>
          </a:xfrm>
          <a:prstGeom prst="rect">
            <a:avLst/>
          </a:prstGeom>
        </p:spPr>
        <p:txBody>
          <a:bodyPr wrap="square" lIns="0" tIns="0" rIns="0" bIns="0" rtlCol="0" anchor="t">
            <a:spAutoFit/>
          </a:bodyPr>
          <a:lstStyle/>
          <a:p>
            <a:pPr algn="ctr"/>
            <a:endParaRPr lang="es-CO" sz="1100">
              <a:solidFill>
                <a:srgbClr val="1D1D1B"/>
              </a:solidFill>
              <a:latin typeface="Cooper Hewitt"/>
            </a:endParaRPr>
          </a:p>
          <a:p>
            <a:pPr algn="ctr">
              <a:lnSpc>
                <a:spcPts val="3700"/>
              </a:lnSpc>
            </a:pPr>
            <a:r>
              <a:rPr lang="es-CO" sz="2466">
                <a:solidFill>
                  <a:srgbClr val="1D1D1B"/>
                </a:solidFill>
                <a:latin typeface="Cooper Hewitt"/>
              </a:rPr>
              <a:t>1995 – 2022</a:t>
            </a:r>
          </a:p>
          <a:p>
            <a:pPr algn="ctr">
              <a:lnSpc>
                <a:spcPts val="3700"/>
              </a:lnSpc>
            </a:pPr>
            <a:r>
              <a:rPr lang="es-CO" sz="2466">
                <a:solidFill>
                  <a:srgbClr val="1D1D1B"/>
                </a:solidFill>
                <a:latin typeface="Cooper Hewitt"/>
              </a:rPr>
              <a:t>Datos abiertos</a:t>
            </a:r>
          </a:p>
          <a:p>
            <a:pPr algn="ctr"/>
            <a:endParaRPr lang="es-CO" sz="1400">
              <a:solidFill>
                <a:srgbClr val="1D1D1B"/>
              </a:solidFill>
              <a:latin typeface="Cooper Hewitt"/>
            </a:endParaRPr>
          </a:p>
          <a:p>
            <a:pPr algn="ctr">
              <a:lnSpc>
                <a:spcPts val="3700"/>
              </a:lnSpc>
            </a:pPr>
            <a:r>
              <a:rPr lang="es-CO" sz="2000">
                <a:solidFill>
                  <a:srgbClr val="1D1D1B"/>
                </a:solidFill>
                <a:latin typeface="Cooper Hewitt"/>
              </a:rPr>
              <a:t>Emisiones estimadas de CO2 de vehículos ligeros nuevos en Canadá</a:t>
            </a:r>
          </a:p>
          <a:p>
            <a:pPr algn="ctr">
              <a:lnSpc>
                <a:spcPts val="3700"/>
              </a:lnSpc>
            </a:pPr>
            <a:endParaRPr lang="es-CO" sz="2466">
              <a:solidFill>
                <a:srgbClr val="1D1D1B"/>
              </a:solidFill>
              <a:latin typeface="Cooper Hewi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Solución del Problema</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69125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dirty="0">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dirty="0">
                <a:solidFill>
                  <a:srgbClr val="22231D"/>
                </a:solidFill>
                <a:latin typeface="Cooper Hewitt"/>
              </a:rPr>
              <a:t>Proceso ANFIS - </a:t>
            </a:r>
            <a:r>
              <a:rPr lang="es-ES" sz="2000" spc="107" dirty="0" err="1">
                <a:solidFill>
                  <a:srgbClr val="22231D"/>
                </a:solidFill>
                <a:latin typeface="Cooper Hewitt"/>
              </a:rPr>
              <a:t>MatLab</a:t>
            </a:r>
            <a:r>
              <a:rPr lang="es-ES" sz="2000" spc="107" dirty="0">
                <a:solidFill>
                  <a:srgbClr val="22231D"/>
                </a:solidFill>
                <a:latin typeface="Cooper Hewitt"/>
              </a:rPr>
              <a:t>.</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dirty="0">
                <a:solidFill>
                  <a:srgbClr val="22231D"/>
                </a:solidFill>
                <a:latin typeface="Cooper Hewitt"/>
              </a:rPr>
              <a:t>Lógica Difusa</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62BD29E5-E8A5-44CE-9909-5BEDAC83D604}"/>
              </a:ext>
            </a:extLst>
          </p:cNvPr>
          <p:cNvPicPr>
            <a:picLocks noChangeAspect="1"/>
          </p:cNvPicPr>
          <p:nvPr/>
        </p:nvPicPr>
        <p:blipFill>
          <a:blip r:embed="rId2"/>
          <a:stretch>
            <a:fillRect/>
          </a:stretch>
        </p:blipFill>
        <p:spPr>
          <a:xfrm>
            <a:off x="718984" y="1902821"/>
            <a:ext cx="5591776" cy="3592362"/>
          </a:xfrm>
          <a:prstGeom prst="rect">
            <a:avLst/>
          </a:prstGeom>
        </p:spPr>
      </p:pic>
      <p:pic>
        <p:nvPicPr>
          <p:cNvPr id="12" name="Imagen 11">
            <a:extLst>
              <a:ext uri="{FF2B5EF4-FFF2-40B4-BE49-F238E27FC236}">
                <a16:creationId xmlns:a16="http://schemas.microsoft.com/office/drawing/2014/main" id="{C99D0B36-D75C-4933-9EE5-6FEBD3B1A64E}"/>
              </a:ext>
            </a:extLst>
          </p:cNvPr>
          <p:cNvPicPr>
            <a:picLocks noChangeAspect="1"/>
          </p:cNvPicPr>
          <p:nvPr/>
        </p:nvPicPr>
        <p:blipFill>
          <a:blip r:embed="rId3"/>
          <a:stretch>
            <a:fillRect/>
          </a:stretch>
        </p:blipFill>
        <p:spPr>
          <a:xfrm>
            <a:off x="6574489" y="1902821"/>
            <a:ext cx="5539071" cy="3592361"/>
          </a:xfrm>
          <a:prstGeom prst="rect">
            <a:avLst/>
          </a:prstGeom>
        </p:spPr>
      </p:pic>
      <p:pic>
        <p:nvPicPr>
          <p:cNvPr id="13" name="Imagen 12">
            <a:extLst>
              <a:ext uri="{FF2B5EF4-FFF2-40B4-BE49-F238E27FC236}">
                <a16:creationId xmlns:a16="http://schemas.microsoft.com/office/drawing/2014/main" id="{D3CF1BF1-DFDD-4623-9C36-F715DE9DDD41}"/>
              </a:ext>
            </a:extLst>
          </p:cNvPr>
          <p:cNvPicPr>
            <a:picLocks noChangeAspect="1"/>
          </p:cNvPicPr>
          <p:nvPr/>
        </p:nvPicPr>
        <p:blipFill>
          <a:blip r:embed="rId4"/>
          <a:stretch>
            <a:fillRect/>
          </a:stretch>
        </p:blipFill>
        <p:spPr>
          <a:xfrm>
            <a:off x="12372272" y="1902820"/>
            <a:ext cx="3571444" cy="3592362"/>
          </a:xfrm>
          <a:prstGeom prst="rect">
            <a:avLst/>
          </a:prstGeom>
        </p:spPr>
      </p:pic>
      <p:pic>
        <p:nvPicPr>
          <p:cNvPr id="15" name="Imagen 14">
            <a:extLst>
              <a:ext uri="{FF2B5EF4-FFF2-40B4-BE49-F238E27FC236}">
                <a16:creationId xmlns:a16="http://schemas.microsoft.com/office/drawing/2014/main" id="{7BB82B73-1651-4598-82F6-221669D06D41}"/>
              </a:ext>
            </a:extLst>
          </p:cNvPr>
          <p:cNvPicPr>
            <a:picLocks noChangeAspect="1"/>
          </p:cNvPicPr>
          <p:nvPr/>
        </p:nvPicPr>
        <p:blipFill>
          <a:blip r:embed="rId5"/>
          <a:stretch>
            <a:fillRect/>
          </a:stretch>
        </p:blipFill>
        <p:spPr>
          <a:xfrm>
            <a:off x="718984" y="5797845"/>
            <a:ext cx="5523196" cy="3509820"/>
          </a:xfrm>
          <a:prstGeom prst="rect">
            <a:avLst/>
          </a:prstGeom>
        </p:spPr>
      </p:pic>
      <p:pic>
        <p:nvPicPr>
          <p:cNvPr id="16" name="Imagen 15">
            <a:extLst>
              <a:ext uri="{FF2B5EF4-FFF2-40B4-BE49-F238E27FC236}">
                <a16:creationId xmlns:a16="http://schemas.microsoft.com/office/drawing/2014/main" id="{75581871-7CC0-40B0-AFB4-A282383BD082}"/>
              </a:ext>
            </a:extLst>
          </p:cNvPr>
          <p:cNvPicPr>
            <a:picLocks noChangeAspect="1"/>
          </p:cNvPicPr>
          <p:nvPr/>
        </p:nvPicPr>
        <p:blipFill>
          <a:blip r:embed="rId6"/>
          <a:stretch>
            <a:fillRect/>
          </a:stretch>
        </p:blipFill>
        <p:spPr>
          <a:xfrm>
            <a:off x="6574489" y="5843388"/>
            <a:ext cx="5539071" cy="3464278"/>
          </a:xfrm>
          <a:prstGeom prst="rect">
            <a:avLst/>
          </a:prstGeom>
        </p:spPr>
      </p:pic>
      <p:pic>
        <p:nvPicPr>
          <p:cNvPr id="17" name="Imagen 16">
            <a:extLst>
              <a:ext uri="{FF2B5EF4-FFF2-40B4-BE49-F238E27FC236}">
                <a16:creationId xmlns:a16="http://schemas.microsoft.com/office/drawing/2014/main" id="{973D41BD-7360-436C-9F3B-E2A6E9922374}"/>
              </a:ext>
            </a:extLst>
          </p:cNvPr>
          <p:cNvPicPr>
            <a:picLocks noChangeAspect="1"/>
          </p:cNvPicPr>
          <p:nvPr/>
        </p:nvPicPr>
        <p:blipFill>
          <a:blip r:embed="rId7"/>
          <a:stretch>
            <a:fillRect/>
          </a:stretch>
        </p:blipFill>
        <p:spPr>
          <a:xfrm>
            <a:off x="12372273" y="5843388"/>
            <a:ext cx="4258378" cy="3480852"/>
          </a:xfrm>
          <a:prstGeom prst="rect">
            <a:avLst/>
          </a:prstGeom>
        </p:spPr>
      </p:pic>
    </p:spTree>
    <p:extLst>
      <p:ext uri="{BB962C8B-B14F-4D97-AF65-F5344CB8AC3E}">
        <p14:creationId xmlns:p14="http://schemas.microsoft.com/office/powerpoint/2010/main" val="85919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Resultados  y Conclusiones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074" name="Picture 2" descr="Matlab para todos y para todo. Ya está disponible la licencia del software  MatLab para toda la comunidad UNAL">
            <a:extLst>
              <a:ext uri="{FF2B5EF4-FFF2-40B4-BE49-F238E27FC236}">
                <a16:creationId xmlns:a16="http://schemas.microsoft.com/office/drawing/2014/main" id="{412331BA-8E35-330D-9431-63781A1FB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1656" y="7002958"/>
            <a:ext cx="4986574" cy="216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32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dirty="0">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dirty="0">
                <a:solidFill>
                  <a:srgbClr val="22231D"/>
                </a:solidFill>
                <a:latin typeface="Cooper Hewitt"/>
              </a:rPr>
              <a:t>Variable gasto de combustible en ciudad en L/100Km</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dirty="0">
                <a:solidFill>
                  <a:srgbClr val="22231D"/>
                </a:solidFill>
                <a:latin typeface="Cooper Hewitt"/>
              </a:rPr>
              <a:t>Lógica Difusa</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7F699176-F2AD-07B0-2AA0-835F25116397}"/>
              </a:ext>
            </a:extLst>
          </p:cNvPr>
          <p:cNvPicPr>
            <a:picLocks noChangeAspect="1"/>
          </p:cNvPicPr>
          <p:nvPr/>
        </p:nvPicPr>
        <p:blipFill>
          <a:blip r:embed="rId2"/>
          <a:stretch>
            <a:fillRect/>
          </a:stretch>
        </p:blipFill>
        <p:spPr>
          <a:xfrm>
            <a:off x="1380388" y="2282057"/>
            <a:ext cx="15517872" cy="1622441"/>
          </a:xfrm>
          <a:prstGeom prst="rect">
            <a:avLst/>
          </a:prstGeom>
        </p:spPr>
      </p:pic>
      <p:pic>
        <p:nvPicPr>
          <p:cNvPr id="12" name="Imagen 11">
            <a:extLst>
              <a:ext uri="{FF2B5EF4-FFF2-40B4-BE49-F238E27FC236}">
                <a16:creationId xmlns:a16="http://schemas.microsoft.com/office/drawing/2014/main" id="{631180CE-F0E5-70CB-7BDA-BC64EFB40F1D}"/>
              </a:ext>
            </a:extLst>
          </p:cNvPr>
          <p:cNvPicPr>
            <a:picLocks noChangeAspect="1"/>
          </p:cNvPicPr>
          <p:nvPr/>
        </p:nvPicPr>
        <p:blipFill>
          <a:blip r:embed="rId3"/>
          <a:stretch>
            <a:fillRect/>
          </a:stretch>
        </p:blipFill>
        <p:spPr>
          <a:xfrm>
            <a:off x="808725" y="4637257"/>
            <a:ext cx="5652496" cy="2890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51934658-9EFF-A0F4-6053-14FA37E2F338}"/>
              </a:ext>
            </a:extLst>
          </p:cNvPr>
          <p:cNvPicPr>
            <a:picLocks noChangeAspect="1"/>
          </p:cNvPicPr>
          <p:nvPr/>
        </p:nvPicPr>
        <p:blipFill>
          <a:blip r:embed="rId4"/>
          <a:stretch>
            <a:fillRect/>
          </a:stretch>
        </p:blipFill>
        <p:spPr>
          <a:xfrm>
            <a:off x="6657882" y="4635439"/>
            <a:ext cx="5523803" cy="2890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n 15">
            <a:extLst>
              <a:ext uri="{FF2B5EF4-FFF2-40B4-BE49-F238E27FC236}">
                <a16:creationId xmlns:a16="http://schemas.microsoft.com/office/drawing/2014/main" id="{F95BCA93-345A-DD4C-1751-AE841ED61D79}"/>
              </a:ext>
            </a:extLst>
          </p:cNvPr>
          <p:cNvPicPr>
            <a:picLocks noChangeAspect="1"/>
          </p:cNvPicPr>
          <p:nvPr/>
        </p:nvPicPr>
        <p:blipFill>
          <a:blip r:embed="rId5"/>
          <a:stretch>
            <a:fillRect/>
          </a:stretch>
        </p:blipFill>
        <p:spPr>
          <a:xfrm>
            <a:off x="12372272" y="4667956"/>
            <a:ext cx="5602384" cy="2890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228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1E7913B-163B-4145-98AD-9D7FE8D7D30D}"/>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2"/>
          <p:cNvSpPr txBox="1"/>
          <p:nvPr/>
        </p:nvSpPr>
        <p:spPr>
          <a:xfrm>
            <a:off x="3568338" y="8228565"/>
            <a:ext cx="11162800" cy="662305"/>
          </a:xfrm>
          <a:prstGeom prst="rect">
            <a:avLst/>
          </a:prstGeom>
        </p:spPr>
        <p:txBody>
          <a:bodyPr lIns="0" tIns="0" rIns="0" bIns="0" rtlCol="0" anchor="t">
            <a:spAutoFit/>
          </a:bodyPr>
          <a:lstStyle/>
          <a:p>
            <a:pPr algn="ctr">
              <a:lnSpc>
                <a:spcPts val="4680"/>
              </a:lnSpc>
            </a:pPr>
            <a:r>
              <a:rPr lang="en-US" sz="3600" spc="107">
                <a:solidFill>
                  <a:srgbClr val="1D1D1B"/>
                </a:solidFill>
                <a:latin typeface="Cooper Hewitt"/>
              </a:rPr>
              <a:t>CONTENIDO</a:t>
            </a:r>
          </a:p>
        </p:txBody>
      </p:sp>
      <p:grpSp>
        <p:nvGrpSpPr>
          <p:cNvPr id="3" name="Group 3"/>
          <p:cNvGrpSpPr/>
          <p:nvPr/>
        </p:nvGrpSpPr>
        <p:grpSpPr>
          <a:xfrm rot="-5400000">
            <a:off x="2526170" y="1487457"/>
            <a:ext cx="6410547" cy="3381440"/>
            <a:chOff x="0" y="0"/>
            <a:chExt cx="1172650" cy="406400"/>
          </a:xfrm>
        </p:grpSpPr>
        <p:sp>
          <p:nvSpPr>
            <p:cNvPr id="4" name="Freeform 4"/>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5" name="Group 5"/>
          <p:cNvGrpSpPr/>
          <p:nvPr/>
        </p:nvGrpSpPr>
        <p:grpSpPr>
          <a:xfrm rot="-5400000">
            <a:off x="-595961" y="1201707"/>
            <a:ext cx="5839047" cy="3381440"/>
            <a:chOff x="0" y="0"/>
            <a:chExt cx="1103964" cy="406400"/>
          </a:xfrm>
        </p:grpSpPr>
        <p:sp>
          <p:nvSpPr>
            <p:cNvPr id="6" name="Freeform 6"/>
            <p:cNvSpPr/>
            <p:nvPr/>
          </p:nvSpPr>
          <p:spPr>
            <a:xfrm>
              <a:off x="17780" y="22860"/>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7" name="Group 7"/>
          <p:cNvGrpSpPr/>
          <p:nvPr/>
        </p:nvGrpSpPr>
        <p:grpSpPr>
          <a:xfrm rot="-5400000">
            <a:off x="5648301" y="1773207"/>
            <a:ext cx="6982047" cy="3381440"/>
            <a:chOff x="0" y="0"/>
            <a:chExt cx="1241336" cy="406400"/>
          </a:xfrm>
        </p:grpSpPr>
        <p:sp>
          <p:nvSpPr>
            <p:cNvPr id="8" name="Freeform 8"/>
            <p:cNvSpPr/>
            <p:nvPr/>
          </p:nvSpPr>
          <p:spPr>
            <a:xfrm>
              <a:off x="17780" y="22860"/>
              <a:ext cx="1215936" cy="360680"/>
            </a:xfrm>
            <a:custGeom>
              <a:avLst/>
              <a:gdLst/>
              <a:ahLst/>
              <a:cxnLst/>
              <a:rect l="l" t="t" r="r" b="b"/>
              <a:pathLst>
                <a:path w="1215936" h="360680">
                  <a:moveTo>
                    <a:pt x="1215936" y="180340"/>
                  </a:moveTo>
                  <a:cubicBezTo>
                    <a:pt x="1215936" y="81280"/>
                    <a:pt x="1135926" y="0"/>
                    <a:pt x="1035596" y="0"/>
                  </a:cubicBezTo>
                  <a:lnTo>
                    <a:pt x="172720" y="0"/>
                  </a:lnTo>
                  <a:lnTo>
                    <a:pt x="172720" y="1270"/>
                  </a:lnTo>
                  <a:cubicBezTo>
                    <a:pt x="76200" y="5080"/>
                    <a:pt x="0" y="83820"/>
                    <a:pt x="0" y="180340"/>
                  </a:cubicBezTo>
                  <a:cubicBezTo>
                    <a:pt x="0" y="276860"/>
                    <a:pt x="77470" y="355600"/>
                    <a:pt x="172720" y="359410"/>
                  </a:cubicBezTo>
                  <a:lnTo>
                    <a:pt x="172720" y="360680"/>
                  </a:lnTo>
                  <a:lnTo>
                    <a:pt x="1035596" y="360680"/>
                  </a:lnTo>
                  <a:cubicBezTo>
                    <a:pt x="1134656" y="360680"/>
                    <a:pt x="1215936" y="279400"/>
                    <a:pt x="1215936" y="180340"/>
                  </a:cubicBezTo>
                  <a:close/>
                </a:path>
              </a:pathLst>
            </a:custGeom>
            <a:solidFill>
              <a:srgbClr val="37C9EF">
                <a:alpha val="89804"/>
              </a:srgbClr>
            </a:solidFill>
          </p:spPr>
        </p:sp>
      </p:grpSp>
      <p:grpSp>
        <p:nvGrpSpPr>
          <p:cNvPr id="9" name="Group 9"/>
          <p:cNvGrpSpPr/>
          <p:nvPr/>
        </p:nvGrpSpPr>
        <p:grpSpPr>
          <a:xfrm rot="-5400000">
            <a:off x="8790584" y="2079108"/>
            <a:ext cx="7513245" cy="3381440"/>
            <a:chOff x="0" y="0"/>
            <a:chExt cx="1310022" cy="406400"/>
          </a:xfrm>
        </p:grpSpPr>
        <p:sp>
          <p:nvSpPr>
            <p:cNvPr id="10" name="Freeform 10"/>
            <p:cNvSpPr/>
            <p:nvPr/>
          </p:nvSpPr>
          <p:spPr>
            <a:xfrm>
              <a:off x="17780" y="22860"/>
              <a:ext cx="1284622" cy="360680"/>
            </a:xfrm>
            <a:custGeom>
              <a:avLst/>
              <a:gdLst/>
              <a:ahLst/>
              <a:cxnLst/>
              <a:rect l="l" t="t" r="r" b="b"/>
              <a:pathLst>
                <a:path w="1284622" h="360680">
                  <a:moveTo>
                    <a:pt x="1284622" y="180340"/>
                  </a:moveTo>
                  <a:cubicBezTo>
                    <a:pt x="1284622" y="81280"/>
                    <a:pt x="1204612" y="0"/>
                    <a:pt x="1104282" y="0"/>
                  </a:cubicBezTo>
                  <a:lnTo>
                    <a:pt x="172720" y="0"/>
                  </a:lnTo>
                  <a:lnTo>
                    <a:pt x="172720" y="1270"/>
                  </a:lnTo>
                  <a:cubicBezTo>
                    <a:pt x="76200" y="5080"/>
                    <a:pt x="0" y="83820"/>
                    <a:pt x="0" y="180340"/>
                  </a:cubicBezTo>
                  <a:cubicBezTo>
                    <a:pt x="0" y="276860"/>
                    <a:pt x="77470" y="355600"/>
                    <a:pt x="172720" y="359410"/>
                  </a:cubicBezTo>
                  <a:lnTo>
                    <a:pt x="172720" y="360680"/>
                  </a:lnTo>
                  <a:lnTo>
                    <a:pt x="1104282" y="360680"/>
                  </a:lnTo>
                  <a:cubicBezTo>
                    <a:pt x="1203342" y="360680"/>
                    <a:pt x="1284622" y="279400"/>
                    <a:pt x="1284622" y="180340"/>
                  </a:cubicBezTo>
                  <a:close/>
                </a:path>
              </a:pathLst>
            </a:custGeom>
            <a:solidFill>
              <a:srgbClr val="3EDAD8">
                <a:alpha val="84706"/>
              </a:srgbClr>
            </a:solidFill>
          </p:spPr>
        </p:sp>
      </p:grpSp>
      <p:grpSp>
        <p:nvGrpSpPr>
          <p:cNvPr id="11" name="Group 11"/>
          <p:cNvGrpSpPr/>
          <p:nvPr/>
        </p:nvGrpSpPr>
        <p:grpSpPr>
          <a:xfrm rot="-5400000">
            <a:off x="11947747" y="2329825"/>
            <a:ext cx="8014679" cy="3381440"/>
            <a:chOff x="0" y="0"/>
            <a:chExt cx="1370287" cy="406400"/>
          </a:xfrm>
        </p:grpSpPr>
        <p:sp>
          <p:nvSpPr>
            <p:cNvPr id="12" name="Freeform 12"/>
            <p:cNvSpPr/>
            <p:nvPr/>
          </p:nvSpPr>
          <p:spPr>
            <a:xfrm>
              <a:off x="17780" y="22860"/>
              <a:ext cx="1344887" cy="360680"/>
            </a:xfrm>
            <a:custGeom>
              <a:avLst/>
              <a:gdLst/>
              <a:ahLst/>
              <a:cxnLst/>
              <a:rect l="l" t="t" r="r" b="b"/>
              <a:pathLst>
                <a:path w="1344887" h="360680">
                  <a:moveTo>
                    <a:pt x="1344887" y="180340"/>
                  </a:moveTo>
                  <a:cubicBezTo>
                    <a:pt x="1344887" y="81280"/>
                    <a:pt x="1264877" y="0"/>
                    <a:pt x="1164547" y="0"/>
                  </a:cubicBezTo>
                  <a:lnTo>
                    <a:pt x="172720" y="0"/>
                  </a:lnTo>
                  <a:lnTo>
                    <a:pt x="172720" y="1270"/>
                  </a:lnTo>
                  <a:cubicBezTo>
                    <a:pt x="76200" y="5080"/>
                    <a:pt x="0" y="83820"/>
                    <a:pt x="0" y="180340"/>
                  </a:cubicBezTo>
                  <a:cubicBezTo>
                    <a:pt x="0" y="276860"/>
                    <a:pt x="77470" y="355600"/>
                    <a:pt x="172720" y="359410"/>
                  </a:cubicBezTo>
                  <a:lnTo>
                    <a:pt x="172720" y="360680"/>
                  </a:lnTo>
                  <a:lnTo>
                    <a:pt x="1164547" y="360680"/>
                  </a:lnTo>
                  <a:cubicBezTo>
                    <a:pt x="1263607" y="360680"/>
                    <a:pt x="1344887" y="279400"/>
                    <a:pt x="1344887" y="180340"/>
                  </a:cubicBezTo>
                  <a:close/>
                </a:path>
              </a:pathLst>
            </a:custGeom>
            <a:solidFill>
              <a:srgbClr val="67C6C5">
                <a:alpha val="80000"/>
              </a:srgbClr>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46986" y="318980"/>
            <a:ext cx="1800440" cy="180044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1711" y="409468"/>
            <a:ext cx="1619465" cy="1619465"/>
          </a:xfrm>
          <a:prstGeom prst="rect">
            <a:avLst/>
          </a:prstGeom>
        </p:spPr>
      </p:pic>
      <p:sp>
        <p:nvSpPr>
          <p:cNvPr id="17" name="TextBox 17"/>
          <p:cNvSpPr txBox="1"/>
          <p:nvPr/>
        </p:nvSpPr>
        <p:spPr>
          <a:xfrm>
            <a:off x="985416" y="2859584"/>
            <a:ext cx="2616395" cy="1282402"/>
          </a:xfrm>
          <a:prstGeom prst="rect">
            <a:avLst/>
          </a:prstGeom>
        </p:spPr>
        <p:txBody>
          <a:bodyPr wrap="square" lIns="0" tIns="0" rIns="0" bIns="0" rtlCol="0" anchor="t">
            <a:spAutoFit/>
          </a:bodyPr>
          <a:lstStyle/>
          <a:p>
            <a:pPr algn="ctr">
              <a:lnSpc>
                <a:spcPts val="2519"/>
              </a:lnSpc>
            </a:pPr>
            <a:r>
              <a:rPr lang="en-US" sz="2099" spc="210" dirty="0" err="1">
                <a:solidFill>
                  <a:srgbClr val="FFFFFF"/>
                </a:solidFill>
                <a:latin typeface="Cooper Hewitt"/>
              </a:rPr>
              <a:t>Motivaci</a:t>
            </a:r>
            <a:r>
              <a:rPr lang="es-CO" sz="2099" spc="210" dirty="0" err="1">
                <a:solidFill>
                  <a:srgbClr val="FFFFFF"/>
                </a:solidFill>
                <a:latin typeface="Cooper Hewitt"/>
              </a:rPr>
              <a:t>ón</a:t>
            </a:r>
            <a:r>
              <a:rPr lang="es-CO" sz="2099" spc="210" dirty="0">
                <a:solidFill>
                  <a:srgbClr val="FFFFFF"/>
                </a:solidFill>
                <a:latin typeface="Cooper Hewitt"/>
              </a:rPr>
              <a:t> y contextualización</a:t>
            </a:r>
            <a:endParaRPr lang="en-US" sz="2099" spc="210" dirty="0">
              <a:solidFill>
                <a:srgbClr val="FFFFFF"/>
              </a:solidFill>
              <a:latin typeface="Cooper Hewitt"/>
            </a:endParaRPr>
          </a:p>
          <a:p>
            <a:pPr algn="ctr">
              <a:lnSpc>
                <a:spcPts val="2519"/>
              </a:lnSpc>
            </a:pPr>
            <a:endParaRPr lang="en-US" sz="2099" spc="210" dirty="0">
              <a:solidFill>
                <a:srgbClr val="FFFFFF"/>
              </a:solidFill>
              <a:latin typeface="Cooper Hewitt"/>
            </a:endParaRPr>
          </a:p>
          <a:p>
            <a:pPr algn="ctr">
              <a:lnSpc>
                <a:spcPts val="2520"/>
              </a:lnSpc>
            </a:pPr>
            <a:r>
              <a:rPr lang="en-US" sz="2100" spc="209" dirty="0">
                <a:solidFill>
                  <a:srgbClr val="FFFFFF"/>
                </a:solidFill>
                <a:latin typeface="Cooper Hewitt"/>
              </a:rPr>
              <a:t>3 - 4</a:t>
            </a:r>
          </a:p>
        </p:txBody>
      </p:sp>
      <p:sp>
        <p:nvSpPr>
          <p:cNvPr id="18" name="TextBox 18"/>
          <p:cNvSpPr txBox="1"/>
          <p:nvPr/>
        </p:nvSpPr>
        <p:spPr>
          <a:xfrm>
            <a:off x="4501756" y="2859584"/>
            <a:ext cx="2459375" cy="961802"/>
          </a:xfrm>
          <a:prstGeom prst="rect">
            <a:avLst/>
          </a:prstGeom>
        </p:spPr>
        <p:txBody>
          <a:bodyPr lIns="0" tIns="0" rIns="0" bIns="0" rtlCol="0" anchor="t">
            <a:spAutoFit/>
          </a:bodyPr>
          <a:lstStyle/>
          <a:p>
            <a:pPr algn="ctr">
              <a:lnSpc>
                <a:spcPts val="2519"/>
              </a:lnSpc>
            </a:pPr>
            <a:r>
              <a:rPr lang="en-US" sz="2099" spc="210" dirty="0">
                <a:solidFill>
                  <a:srgbClr val="FFFFFF"/>
                </a:solidFill>
                <a:latin typeface="Cooper Hewitt"/>
              </a:rPr>
              <a:t>Estado del </a:t>
            </a:r>
            <a:r>
              <a:rPr lang="en-US" sz="2099" spc="210" dirty="0" err="1">
                <a:solidFill>
                  <a:srgbClr val="FFFFFF"/>
                </a:solidFill>
                <a:latin typeface="Cooper Hewitt"/>
              </a:rPr>
              <a:t>arte</a:t>
            </a:r>
            <a:endParaRPr lang="en-US" sz="2099" spc="210" dirty="0">
              <a:solidFill>
                <a:srgbClr val="FFFFFF"/>
              </a:solidFill>
              <a:latin typeface="Cooper Hewitt"/>
            </a:endParaRPr>
          </a:p>
          <a:p>
            <a:pPr algn="ctr">
              <a:lnSpc>
                <a:spcPts val="2519"/>
              </a:lnSpc>
            </a:pPr>
            <a:endParaRPr lang="en-US" sz="2099" spc="210" dirty="0">
              <a:solidFill>
                <a:srgbClr val="FFFFFF"/>
              </a:solidFill>
              <a:latin typeface="Cooper Hewitt"/>
            </a:endParaRPr>
          </a:p>
          <a:p>
            <a:pPr algn="ctr">
              <a:lnSpc>
                <a:spcPts val="2520"/>
              </a:lnSpc>
            </a:pPr>
            <a:r>
              <a:rPr lang="en-US" sz="2100" spc="209" dirty="0">
                <a:solidFill>
                  <a:srgbClr val="FFFFFF"/>
                </a:solidFill>
                <a:latin typeface="Cooper Hewitt"/>
              </a:rPr>
              <a:t>5 - 13</a:t>
            </a:r>
          </a:p>
        </p:txBody>
      </p:sp>
      <p:sp>
        <p:nvSpPr>
          <p:cNvPr id="19" name="TextBox 19"/>
          <p:cNvSpPr txBox="1"/>
          <p:nvPr/>
        </p:nvSpPr>
        <p:spPr>
          <a:xfrm>
            <a:off x="7909637" y="2862033"/>
            <a:ext cx="2459375" cy="1603003"/>
          </a:xfrm>
          <a:prstGeom prst="rect">
            <a:avLst/>
          </a:prstGeom>
        </p:spPr>
        <p:txBody>
          <a:bodyPr lIns="0" tIns="0" rIns="0" bIns="0" rtlCol="0" anchor="t">
            <a:spAutoFit/>
          </a:bodyPr>
          <a:lstStyle/>
          <a:p>
            <a:pPr algn="ctr">
              <a:lnSpc>
                <a:spcPts val="2519"/>
              </a:lnSpc>
            </a:pPr>
            <a:r>
              <a:rPr lang="en-US" sz="2050" spc="210" dirty="0">
                <a:solidFill>
                  <a:srgbClr val="FFFFFF"/>
                </a:solidFill>
                <a:latin typeface="Cooper Hewitt"/>
              </a:rPr>
              <a:t>Bases de </a:t>
            </a:r>
            <a:r>
              <a:rPr lang="en-US" sz="2050" spc="210" dirty="0" err="1">
                <a:solidFill>
                  <a:srgbClr val="FFFFFF"/>
                </a:solidFill>
                <a:latin typeface="Cooper Hewitt"/>
              </a:rPr>
              <a:t>datos</a:t>
            </a:r>
            <a:r>
              <a:rPr lang="en-US" sz="2050" spc="210" dirty="0">
                <a:solidFill>
                  <a:srgbClr val="FFFFFF"/>
                </a:solidFill>
                <a:latin typeface="Cooper Hewitt"/>
              </a:rPr>
              <a:t> para </a:t>
            </a:r>
            <a:r>
              <a:rPr lang="en-US" sz="2050" spc="210" dirty="0" err="1">
                <a:solidFill>
                  <a:srgbClr val="FFFFFF"/>
                </a:solidFill>
                <a:latin typeface="Cooper Hewitt"/>
              </a:rPr>
              <a:t>investigación</a:t>
            </a:r>
            <a:endParaRPr lang="en-US" sz="2050" spc="210" dirty="0">
              <a:solidFill>
                <a:srgbClr val="FFFFFF"/>
              </a:solidFill>
              <a:latin typeface="Cooper Hewitt"/>
            </a:endParaRPr>
          </a:p>
          <a:p>
            <a:pPr algn="ctr">
              <a:lnSpc>
                <a:spcPts val="2519"/>
              </a:lnSpc>
            </a:pPr>
            <a:endParaRPr lang="en-US" sz="2099" spc="210" dirty="0">
              <a:solidFill>
                <a:srgbClr val="FFFFFF"/>
              </a:solidFill>
              <a:latin typeface="Cooper Hewitt"/>
            </a:endParaRPr>
          </a:p>
          <a:p>
            <a:pPr algn="ctr">
              <a:lnSpc>
                <a:spcPts val="2520"/>
              </a:lnSpc>
            </a:pPr>
            <a:r>
              <a:rPr lang="en-US" sz="2100" spc="209" dirty="0">
                <a:solidFill>
                  <a:srgbClr val="FFFFFF"/>
                </a:solidFill>
                <a:latin typeface="Cooper Hewitt"/>
              </a:rPr>
              <a:t>14 - 15</a:t>
            </a:r>
          </a:p>
        </p:txBody>
      </p:sp>
      <p:sp>
        <p:nvSpPr>
          <p:cNvPr id="20" name="TextBox 20"/>
          <p:cNvSpPr txBox="1"/>
          <p:nvPr/>
        </p:nvSpPr>
        <p:spPr>
          <a:xfrm>
            <a:off x="11317519" y="2862033"/>
            <a:ext cx="2459375" cy="1282402"/>
          </a:xfrm>
          <a:prstGeom prst="rect">
            <a:avLst/>
          </a:prstGeom>
        </p:spPr>
        <p:txBody>
          <a:bodyPr lIns="0" tIns="0" rIns="0" bIns="0" rtlCol="0" anchor="t">
            <a:spAutoFit/>
          </a:bodyPr>
          <a:lstStyle/>
          <a:p>
            <a:pPr algn="ctr">
              <a:lnSpc>
                <a:spcPts val="2519"/>
              </a:lnSpc>
            </a:pPr>
            <a:r>
              <a:rPr lang="en-US" sz="2050" spc="210" dirty="0" err="1">
                <a:solidFill>
                  <a:srgbClr val="FFFFFF"/>
                </a:solidFill>
                <a:latin typeface="Cooper Hewitt"/>
              </a:rPr>
              <a:t>Solución</a:t>
            </a:r>
            <a:r>
              <a:rPr lang="en-US" sz="2050" spc="210" dirty="0">
                <a:solidFill>
                  <a:srgbClr val="FFFFFF"/>
                </a:solidFill>
                <a:latin typeface="Cooper Hewitt"/>
              </a:rPr>
              <a:t> al </a:t>
            </a:r>
            <a:r>
              <a:rPr lang="en-US" sz="2050" spc="210" dirty="0" err="1">
                <a:solidFill>
                  <a:srgbClr val="FFFFFF"/>
                </a:solidFill>
                <a:latin typeface="Cooper Hewitt"/>
              </a:rPr>
              <a:t>problema</a:t>
            </a:r>
            <a:endParaRPr lang="en-US" sz="2050" spc="210" dirty="0">
              <a:solidFill>
                <a:srgbClr val="FFFFFF"/>
              </a:solidFill>
              <a:latin typeface="Cooper Hewitt"/>
            </a:endParaRPr>
          </a:p>
          <a:p>
            <a:pPr algn="ctr">
              <a:lnSpc>
                <a:spcPts val="2519"/>
              </a:lnSpc>
            </a:pPr>
            <a:endParaRPr lang="en-US" sz="2099" spc="210" dirty="0">
              <a:solidFill>
                <a:srgbClr val="FFFFFF"/>
              </a:solidFill>
              <a:latin typeface="Cooper Hewitt"/>
            </a:endParaRPr>
          </a:p>
          <a:p>
            <a:pPr algn="ctr">
              <a:lnSpc>
                <a:spcPts val="2520"/>
              </a:lnSpc>
            </a:pPr>
            <a:r>
              <a:rPr lang="en-US" sz="2100" spc="209" dirty="0">
                <a:solidFill>
                  <a:srgbClr val="FFFFFF"/>
                </a:solidFill>
                <a:latin typeface="Cooper Hewitt"/>
              </a:rPr>
              <a:t>16 - 21</a:t>
            </a:r>
            <a:endParaRPr lang="en-US" sz="2100" spc="209" dirty="0">
              <a:solidFill>
                <a:srgbClr val="FFFFFF"/>
              </a:solidFill>
              <a:latin typeface="Cooper Hewitt"/>
              <a:ea typeface="Cooper Hewitt"/>
            </a:endParaRPr>
          </a:p>
        </p:txBody>
      </p:sp>
      <p:sp>
        <p:nvSpPr>
          <p:cNvPr id="21" name="TextBox 21"/>
          <p:cNvSpPr txBox="1"/>
          <p:nvPr/>
        </p:nvSpPr>
        <p:spPr>
          <a:xfrm>
            <a:off x="14552846" y="2592434"/>
            <a:ext cx="2825135" cy="1282402"/>
          </a:xfrm>
          <a:prstGeom prst="rect">
            <a:avLst/>
          </a:prstGeom>
        </p:spPr>
        <p:txBody>
          <a:bodyPr lIns="0" tIns="0" rIns="0" bIns="0" rtlCol="0" anchor="t">
            <a:spAutoFit/>
          </a:bodyPr>
          <a:lstStyle/>
          <a:p>
            <a:pPr algn="ctr">
              <a:lnSpc>
                <a:spcPts val="2519"/>
              </a:lnSpc>
            </a:pPr>
            <a:r>
              <a:rPr lang="en-US" sz="2050" spc="210" dirty="0" err="1">
                <a:solidFill>
                  <a:srgbClr val="FFFFFF"/>
                </a:solidFill>
                <a:latin typeface="Cooper Hewitt"/>
              </a:rPr>
              <a:t>Resultados</a:t>
            </a:r>
            <a:r>
              <a:rPr lang="en-US" sz="2050" spc="210" dirty="0">
                <a:solidFill>
                  <a:srgbClr val="FFFFFF"/>
                </a:solidFill>
                <a:latin typeface="Cooper Hewitt"/>
              </a:rPr>
              <a:t> y </a:t>
            </a:r>
            <a:r>
              <a:rPr lang="en-US" sz="2050" spc="210" dirty="0" err="1">
                <a:solidFill>
                  <a:srgbClr val="FFFFFF"/>
                </a:solidFill>
                <a:latin typeface="Cooper Hewitt"/>
              </a:rPr>
              <a:t>conclusiones</a:t>
            </a:r>
            <a:endParaRPr lang="en-US" sz="2050" spc="210" dirty="0">
              <a:solidFill>
                <a:srgbClr val="FFFFFF"/>
              </a:solidFill>
              <a:latin typeface="Cooper Hewitt"/>
            </a:endParaRPr>
          </a:p>
          <a:p>
            <a:pPr algn="ctr">
              <a:lnSpc>
                <a:spcPts val="2519"/>
              </a:lnSpc>
            </a:pPr>
            <a:endParaRPr lang="en-US" sz="2099" spc="210" dirty="0">
              <a:solidFill>
                <a:srgbClr val="FFFFFF"/>
              </a:solidFill>
              <a:latin typeface="Cooper Hewitt"/>
            </a:endParaRPr>
          </a:p>
          <a:p>
            <a:pPr algn="ctr">
              <a:lnSpc>
                <a:spcPts val="2520"/>
              </a:lnSpc>
            </a:pPr>
            <a:r>
              <a:rPr lang="en-US" sz="2100" spc="209" dirty="0">
                <a:solidFill>
                  <a:srgbClr val="FFFFFF"/>
                </a:solidFill>
                <a:latin typeface="Cooper Hewitt"/>
              </a:rPr>
              <a:t>22 -26</a:t>
            </a:r>
          </a:p>
        </p:txBody>
      </p:sp>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03411" y="483286"/>
            <a:ext cx="1471827" cy="1471827"/>
          </a:xfrm>
          <a:prstGeom prst="rect">
            <a:avLst/>
          </a:prstGeom>
        </p:spPr>
      </p:pic>
      <p:pic>
        <p:nvPicPr>
          <p:cNvPr id="33" name="Picture 3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56083" y="520196"/>
            <a:ext cx="1398008" cy="1398008"/>
          </a:xfrm>
          <a:prstGeom prst="rect">
            <a:avLst/>
          </a:prstGeom>
        </p:spPr>
      </p:pic>
      <p:pic>
        <p:nvPicPr>
          <p:cNvPr id="34" name="Picture 3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5742" y="557105"/>
            <a:ext cx="1324190" cy="1324190"/>
          </a:xfrm>
          <a:prstGeom prst="rect">
            <a:avLst/>
          </a:prstGeom>
        </p:spPr>
      </p:pic>
      <p:sp>
        <p:nvSpPr>
          <p:cNvPr id="37" name="TextBox 10">
            <a:extLst>
              <a:ext uri="{FF2B5EF4-FFF2-40B4-BE49-F238E27FC236}">
                <a16:creationId xmlns:a16="http://schemas.microsoft.com/office/drawing/2014/main" id="{C43B454A-FBCB-4250-B822-CF20057E3413}"/>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dirty="0">
                <a:solidFill>
                  <a:srgbClr val="22231D"/>
                </a:solidFill>
                <a:latin typeface="Cooper Hewitt"/>
              </a:rPr>
              <a:t>Variable Gastos Combustible en ciudad y carretera L/100Km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dirty="0">
                <a:solidFill>
                  <a:srgbClr val="22231D"/>
                </a:solidFill>
                <a:latin typeface="Cooper Hewitt"/>
              </a:rPr>
              <a:t>Lógica Difusa</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7279F3CD-7DCD-F249-3709-0E0867FEA3BD}"/>
              </a:ext>
            </a:extLst>
          </p:cNvPr>
          <p:cNvPicPr>
            <a:picLocks noChangeAspect="1"/>
          </p:cNvPicPr>
          <p:nvPr/>
        </p:nvPicPr>
        <p:blipFill>
          <a:blip r:embed="rId2"/>
          <a:stretch>
            <a:fillRect/>
          </a:stretch>
        </p:blipFill>
        <p:spPr>
          <a:xfrm>
            <a:off x="1105486" y="4638747"/>
            <a:ext cx="5355735" cy="2890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9D3161B9-A047-75AD-4BCE-F003634B3CCC}"/>
              </a:ext>
            </a:extLst>
          </p:cNvPr>
          <p:cNvPicPr>
            <a:picLocks noChangeAspect="1"/>
          </p:cNvPicPr>
          <p:nvPr/>
        </p:nvPicPr>
        <p:blipFill>
          <a:blip r:embed="rId3"/>
          <a:stretch>
            <a:fillRect/>
          </a:stretch>
        </p:blipFill>
        <p:spPr>
          <a:xfrm>
            <a:off x="6691077" y="4638746"/>
            <a:ext cx="5652496" cy="2890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52B46E6E-053C-4668-FEFD-B9B5A64657B7}"/>
              </a:ext>
            </a:extLst>
          </p:cNvPr>
          <p:cNvPicPr>
            <a:picLocks noChangeAspect="1"/>
          </p:cNvPicPr>
          <p:nvPr/>
        </p:nvPicPr>
        <p:blipFill>
          <a:blip r:embed="rId4"/>
          <a:stretch>
            <a:fillRect/>
          </a:stretch>
        </p:blipFill>
        <p:spPr>
          <a:xfrm>
            <a:off x="12621374" y="4637257"/>
            <a:ext cx="4837951" cy="2890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a:extLst>
              <a:ext uri="{FF2B5EF4-FFF2-40B4-BE49-F238E27FC236}">
                <a16:creationId xmlns:a16="http://schemas.microsoft.com/office/drawing/2014/main" id="{D62161FF-63E6-2592-496C-0D7D625EEEBA}"/>
              </a:ext>
            </a:extLst>
          </p:cNvPr>
          <p:cNvPicPr>
            <a:picLocks noChangeAspect="1"/>
          </p:cNvPicPr>
          <p:nvPr/>
        </p:nvPicPr>
        <p:blipFill>
          <a:blip r:embed="rId5"/>
          <a:stretch>
            <a:fillRect/>
          </a:stretch>
        </p:blipFill>
        <p:spPr>
          <a:xfrm>
            <a:off x="1354219" y="2352957"/>
            <a:ext cx="15544041" cy="1622441"/>
          </a:xfrm>
          <a:prstGeom prst="rect">
            <a:avLst/>
          </a:prstGeom>
        </p:spPr>
      </p:pic>
    </p:spTree>
    <p:extLst>
      <p:ext uri="{BB962C8B-B14F-4D97-AF65-F5344CB8AC3E}">
        <p14:creationId xmlns:p14="http://schemas.microsoft.com/office/powerpoint/2010/main" val="304758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dirty="0">
                <a:solidFill>
                  <a:srgbClr val="22231D"/>
                </a:solidFill>
                <a:latin typeface="Cooper Hewitt"/>
              </a:rPr>
              <a:t>Variable Gastos Combustible en ciudad, carretera y cilindros.</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dirty="0">
                <a:solidFill>
                  <a:srgbClr val="22231D"/>
                </a:solidFill>
                <a:latin typeface="Cooper Hewitt"/>
              </a:rPr>
              <a:t>Lógica Difusa</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C2CB5F7-81EB-C7CA-06D7-02CC8ED105BD}"/>
              </a:ext>
            </a:extLst>
          </p:cNvPr>
          <p:cNvPicPr>
            <a:picLocks noChangeAspect="1"/>
          </p:cNvPicPr>
          <p:nvPr/>
        </p:nvPicPr>
        <p:blipFill>
          <a:blip r:embed="rId2"/>
          <a:stretch>
            <a:fillRect/>
          </a:stretch>
        </p:blipFill>
        <p:spPr>
          <a:xfrm>
            <a:off x="1354218" y="2305338"/>
            <a:ext cx="15544041" cy="1657508"/>
          </a:xfrm>
          <a:prstGeom prst="rect">
            <a:avLst/>
          </a:prstGeom>
        </p:spPr>
      </p:pic>
      <p:pic>
        <p:nvPicPr>
          <p:cNvPr id="11" name="Imagen 10">
            <a:extLst>
              <a:ext uri="{FF2B5EF4-FFF2-40B4-BE49-F238E27FC236}">
                <a16:creationId xmlns:a16="http://schemas.microsoft.com/office/drawing/2014/main" id="{7F15D033-DBC8-3ECA-D1A0-949CB4FC498E}"/>
              </a:ext>
            </a:extLst>
          </p:cNvPr>
          <p:cNvPicPr>
            <a:picLocks noChangeAspect="1"/>
          </p:cNvPicPr>
          <p:nvPr/>
        </p:nvPicPr>
        <p:blipFill>
          <a:blip r:embed="rId3"/>
          <a:stretch>
            <a:fillRect/>
          </a:stretch>
        </p:blipFill>
        <p:spPr>
          <a:xfrm>
            <a:off x="1077290" y="4588105"/>
            <a:ext cx="5383931" cy="2939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a:extLst>
              <a:ext uri="{FF2B5EF4-FFF2-40B4-BE49-F238E27FC236}">
                <a16:creationId xmlns:a16="http://schemas.microsoft.com/office/drawing/2014/main" id="{224FFD91-8D44-E4B0-0830-B1A27AEB157B}"/>
              </a:ext>
            </a:extLst>
          </p:cNvPr>
          <p:cNvPicPr>
            <a:picLocks noChangeAspect="1"/>
          </p:cNvPicPr>
          <p:nvPr/>
        </p:nvPicPr>
        <p:blipFill>
          <a:blip r:embed="rId4"/>
          <a:stretch>
            <a:fillRect/>
          </a:stretch>
        </p:blipFill>
        <p:spPr>
          <a:xfrm>
            <a:off x="6708593" y="4588105"/>
            <a:ext cx="5405648" cy="2939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Imagen 18">
            <a:extLst>
              <a:ext uri="{FF2B5EF4-FFF2-40B4-BE49-F238E27FC236}">
                <a16:creationId xmlns:a16="http://schemas.microsoft.com/office/drawing/2014/main" id="{C116F05A-14EA-6CC6-C031-FC818B3D81C8}"/>
              </a:ext>
            </a:extLst>
          </p:cNvPr>
          <p:cNvPicPr>
            <a:picLocks noChangeAspect="1"/>
          </p:cNvPicPr>
          <p:nvPr/>
        </p:nvPicPr>
        <p:blipFill>
          <a:blip r:embed="rId5"/>
          <a:stretch>
            <a:fillRect/>
          </a:stretch>
        </p:blipFill>
        <p:spPr>
          <a:xfrm>
            <a:off x="12573429" y="4645644"/>
            <a:ext cx="5143071" cy="29309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475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dirty="0">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1125821"/>
          </a:xfrm>
          <a:prstGeom prst="rect">
            <a:avLst/>
          </a:prstGeom>
        </p:spPr>
        <p:txBody>
          <a:bodyPr lIns="0" tIns="0" rIns="0" bIns="0" rtlCol="0" anchor="t">
            <a:spAutoFit/>
          </a:bodyPr>
          <a:lstStyle/>
          <a:p>
            <a:pPr marL="0" lvl="0" indent="0">
              <a:lnSpc>
                <a:spcPts val="4716"/>
              </a:lnSpc>
              <a:spcBef>
                <a:spcPct val="0"/>
              </a:spcBef>
            </a:pPr>
            <a:r>
              <a:rPr lang="es-ES" sz="2000" spc="107" dirty="0">
                <a:solidFill>
                  <a:srgbClr val="22231D"/>
                </a:solidFill>
                <a:latin typeface="Cooper Hewitt"/>
              </a:rPr>
              <a:t>Variable Gastos Combustible en ciudad, carretera, cilindros, tamaño motor y año de creación del vehículo </a:t>
            </a:r>
          </a:p>
          <a:p>
            <a:pPr marL="0" lvl="0" indent="0">
              <a:lnSpc>
                <a:spcPts val="4716"/>
              </a:lnSpc>
              <a:spcBef>
                <a:spcPct val="0"/>
              </a:spcBef>
            </a:pPr>
            <a:r>
              <a:rPr lang="es-ES" sz="2000" spc="107" dirty="0">
                <a:solidFill>
                  <a:srgbClr val="22231D"/>
                </a:solidFill>
                <a:latin typeface="Cooper Hewitt"/>
              </a:rPr>
              <a:t>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dirty="0">
                <a:solidFill>
                  <a:srgbClr val="22231D"/>
                </a:solidFill>
                <a:latin typeface="Cooper Hewitt"/>
              </a:rPr>
              <a:t>Lógica Difusa</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F3C45AF0-124D-4425-8CCF-F76A28B97F84}"/>
              </a:ext>
            </a:extLst>
          </p:cNvPr>
          <p:cNvPicPr>
            <a:picLocks noChangeAspect="1"/>
          </p:cNvPicPr>
          <p:nvPr/>
        </p:nvPicPr>
        <p:blipFill>
          <a:blip r:embed="rId2"/>
          <a:stretch>
            <a:fillRect/>
          </a:stretch>
        </p:blipFill>
        <p:spPr>
          <a:xfrm>
            <a:off x="733743" y="2083342"/>
            <a:ext cx="16555636" cy="1940771"/>
          </a:xfrm>
          <a:prstGeom prst="rect">
            <a:avLst/>
          </a:prstGeom>
        </p:spPr>
      </p:pic>
      <p:pic>
        <p:nvPicPr>
          <p:cNvPr id="3" name="Imagen 2">
            <a:extLst>
              <a:ext uri="{FF2B5EF4-FFF2-40B4-BE49-F238E27FC236}">
                <a16:creationId xmlns:a16="http://schemas.microsoft.com/office/drawing/2014/main" id="{7F05E293-9A73-4CB6-BD14-7E0B316A7699}"/>
              </a:ext>
            </a:extLst>
          </p:cNvPr>
          <p:cNvPicPr>
            <a:picLocks noChangeAspect="1"/>
          </p:cNvPicPr>
          <p:nvPr/>
        </p:nvPicPr>
        <p:blipFill>
          <a:blip r:embed="rId3"/>
          <a:stretch>
            <a:fillRect/>
          </a:stretch>
        </p:blipFill>
        <p:spPr>
          <a:xfrm>
            <a:off x="718984" y="4833250"/>
            <a:ext cx="6211205" cy="317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agen 3">
            <a:extLst>
              <a:ext uri="{FF2B5EF4-FFF2-40B4-BE49-F238E27FC236}">
                <a16:creationId xmlns:a16="http://schemas.microsoft.com/office/drawing/2014/main" id="{A60B3FD1-C38C-4C9D-BBF1-97627EF14BD1}"/>
              </a:ext>
            </a:extLst>
          </p:cNvPr>
          <p:cNvPicPr>
            <a:picLocks noChangeAspect="1"/>
          </p:cNvPicPr>
          <p:nvPr/>
        </p:nvPicPr>
        <p:blipFill>
          <a:blip r:embed="rId4"/>
          <a:stretch>
            <a:fillRect/>
          </a:stretch>
        </p:blipFill>
        <p:spPr>
          <a:xfrm>
            <a:off x="13031786" y="4790576"/>
            <a:ext cx="4981074" cy="3222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agen 4">
            <a:extLst>
              <a:ext uri="{FF2B5EF4-FFF2-40B4-BE49-F238E27FC236}">
                <a16:creationId xmlns:a16="http://schemas.microsoft.com/office/drawing/2014/main" id="{0B257BF6-8252-4CAC-9BF6-E507BADAF39E}"/>
              </a:ext>
            </a:extLst>
          </p:cNvPr>
          <p:cNvPicPr>
            <a:picLocks noChangeAspect="1"/>
          </p:cNvPicPr>
          <p:nvPr/>
        </p:nvPicPr>
        <p:blipFill>
          <a:blip r:embed="rId5"/>
          <a:stretch>
            <a:fillRect/>
          </a:stretch>
        </p:blipFill>
        <p:spPr>
          <a:xfrm>
            <a:off x="7088185" y="4790576"/>
            <a:ext cx="5785605" cy="3222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3994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dirty="0">
                <a:solidFill>
                  <a:srgbClr val="22231D"/>
                </a:solidFill>
                <a:latin typeface="Cooper Hewitt"/>
              </a:rPr>
              <a:t>Resultados unificados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5" name="Imagen 4">
            <a:extLst>
              <a:ext uri="{FF2B5EF4-FFF2-40B4-BE49-F238E27FC236}">
                <a16:creationId xmlns:a16="http://schemas.microsoft.com/office/drawing/2014/main" id="{7C741609-712E-460E-93E0-11466EFDB43F}"/>
              </a:ext>
            </a:extLst>
          </p:cNvPr>
          <p:cNvPicPr>
            <a:picLocks noChangeAspect="1"/>
          </p:cNvPicPr>
          <p:nvPr/>
        </p:nvPicPr>
        <p:blipFill>
          <a:blip r:embed="rId3"/>
          <a:stretch>
            <a:fillRect/>
          </a:stretch>
        </p:blipFill>
        <p:spPr>
          <a:xfrm>
            <a:off x="10315161" y="1852889"/>
            <a:ext cx="7968163" cy="6121982"/>
          </a:xfrm>
          <a:prstGeom prst="rect">
            <a:avLst/>
          </a:prstGeom>
        </p:spPr>
      </p:pic>
      <p:pic>
        <p:nvPicPr>
          <p:cNvPr id="6" name="Imagen 5">
            <a:extLst>
              <a:ext uri="{FF2B5EF4-FFF2-40B4-BE49-F238E27FC236}">
                <a16:creationId xmlns:a16="http://schemas.microsoft.com/office/drawing/2014/main" id="{00E96E00-41F1-41EA-A89E-D6FA96E86E41}"/>
              </a:ext>
            </a:extLst>
          </p:cNvPr>
          <p:cNvPicPr>
            <a:picLocks noChangeAspect="1"/>
          </p:cNvPicPr>
          <p:nvPr/>
        </p:nvPicPr>
        <p:blipFill>
          <a:blip r:embed="rId4"/>
          <a:stretch>
            <a:fillRect/>
          </a:stretch>
        </p:blipFill>
        <p:spPr>
          <a:xfrm>
            <a:off x="385011" y="1852889"/>
            <a:ext cx="9609455" cy="6121979"/>
          </a:xfrm>
          <a:prstGeom prst="rect">
            <a:avLst/>
          </a:prstGeom>
        </p:spPr>
      </p:pic>
    </p:spTree>
    <p:extLst>
      <p:ext uri="{BB962C8B-B14F-4D97-AF65-F5344CB8AC3E}">
        <p14:creationId xmlns:p14="http://schemas.microsoft.com/office/powerpoint/2010/main" val="240941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dirty="0">
                <a:solidFill>
                  <a:srgbClr val="22231D"/>
                </a:solidFill>
                <a:latin typeface="Cooper Hewitt"/>
              </a:rPr>
              <a:t>Resultados unificados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2" name="Imagen 1">
            <a:extLst>
              <a:ext uri="{FF2B5EF4-FFF2-40B4-BE49-F238E27FC236}">
                <a16:creationId xmlns:a16="http://schemas.microsoft.com/office/drawing/2014/main" id="{29AD2620-6219-4445-B843-BD173B096BC4}"/>
              </a:ext>
            </a:extLst>
          </p:cNvPr>
          <p:cNvPicPr>
            <a:picLocks noChangeAspect="1"/>
          </p:cNvPicPr>
          <p:nvPr/>
        </p:nvPicPr>
        <p:blipFill>
          <a:blip r:embed="rId3"/>
          <a:stretch>
            <a:fillRect/>
          </a:stretch>
        </p:blipFill>
        <p:spPr>
          <a:xfrm>
            <a:off x="3525253" y="2857301"/>
            <a:ext cx="11802979" cy="5348231"/>
          </a:xfrm>
          <a:prstGeom prst="rect">
            <a:avLst/>
          </a:prstGeom>
        </p:spPr>
      </p:pic>
    </p:spTree>
    <p:extLst>
      <p:ext uri="{BB962C8B-B14F-4D97-AF65-F5344CB8AC3E}">
        <p14:creationId xmlns:p14="http://schemas.microsoft.com/office/powerpoint/2010/main" val="1794535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70B943-6A32-42E0-8330-873A2AB62AAC}"/>
              </a:ext>
            </a:extLst>
          </p:cNvPr>
          <p:cNvGrpSpPr/>
          <p:nvPr/>
        </p:nvGrpSpPr>
        <p:grpSpPr>
          <a:xfrm>
            <a:off x="880282" y="4083921"/>
            <a:ext cx="3012144" cy="3257697"/>
            <a:chOff x="7313478" y="3441277"/>
            <a:chExt cx="4527302" cy="4527302"/>
          </a:xfrm>
        </p:grpSpPr>
        <p:grpSp>
          <p:nvGrpSpPr>
            <p:cNvPr id="7" name="Group 7"/>
            <p:cNvGrpSpPr>
              <a:grpSpLocks noChangeAspect="1"/>
            </p:cNvGrpSpPr>
            <p:nvPr/>
          </p:nvGrpSpPr>
          <p:grpSpPr>
            <a:xfrm>
              <a:off x="7313479" y="3441277"/>
              <a:ext cx="2102422" cy="2102237"/>
              <a:chOff x="-26269611" y="-2254116"/>
              <a:chExt cx="14400530" cy="14399263"/>
            </a:xfrm>
          </p:grpSpPr>
          <p:sp>
            <p:nvSpPr>
              <p:cNvPr id="8" name="Freeform 8"/>
              <p:cNvSpPr/>
              <p:nvPr/>
            </p:nvSpPr>
            <p:spPr>
              <a:xfrm>
                <a:off x="-26269611"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C92D5"/>
              </a:solidFill>
              <a:ln>
                <a:solidFill>
                  <a:srgbClr val="2C92D5"/>
                </a:solidFill>
              </a:ln>
            </p:spPr>
            <p:txBody>
              <a:bodyPr/>
              <a:lstStyle/>
              <a:p>
                <a:endParaRPr lang="es-CO"/>
              </a:p>
            </p:txBody>
          </p:sp>
        </p:grpSp>
        <p:grpSp>
          <p:nvGrpSpPr>
            <p:cNvPr id="9" name="Group 9"/>
            <p:cNvGrpSpPr>
              <a:grpSpLocks noChangeAspect="1"/>
            </p:cNvGrpSpPr>
            <p:nvPr/>
          </p:nvGrpSpPr>
          <p:grpSpPr>
            <a:xfrm rot="5400000">
              <a:off x="9738451" y="3441369"/>
              <a:ext cx="2102422" cy="2102237"/>
              <a:chOff x="-2254113" y="26269601"/>
              <a:chExt cx="14400530" cy="14399263"/>
            </a:xfrm>
          </p:grpSpPr>
          <p:sp>
            <p:nvSpPr>
              <p:cNvPr id="10" name="Freeform 10"/>
              <p:cNvSpPr/>
              <p:nvPr/>
            </p:nvSpPr>
            <p:spPr>
              <a:xfrm>
                <a:off x="-2254113" y="26269601"/>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EDAD8"/>
              </a:solidFill>
            </p:spPr>
          </p:sp>
        </p:grpSp>
        <p:grpSp>
          <p:nvGrpSpPr>
            <p:cNvPr id="11" name="Group 11"/>
            <p:cNvGrpSpPr>
              <a:grpSpLocks noChangeAspect="1"/>
            </p:cNvGrpSpPr>
            <p:nvPr/>
          </p:nvGrpSpPr>
          <p:grpSpPr>
            <a:xfrm rot="10800000">
              <a:off x="9738358" y="5866342"/>
              <a:ext cx="2102422" cy="2102237"/>
              <a:chOff x="26269604" y="2254116"/>
              <a:chExt cx="14400530" cy="14399263"/>
            </a:xfrm>
          </p:grpSpPr>
          <p:sp>
            <p:nvSpPr>
              <p:cNvPr id="12" name="Freeform 12"/>
              <p:cNvSpPr/>
              <p:nvPr/>
            </p:nvSpPr>
            <p:spPr>
              <a:xfrm>
                <a:off x="26269604"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7C9EF"/>
              </a:solidFill>
            </p:spPr>
          </p:sp>
        </p:grpSp>
        <p:grpSp>
          <p:nvGrpSpPr>
            <p:cNvPr id="13" name="Group 13"/>
            <p:cNvGrpSpPr>
              <a:grpSpLocks noChangeAspect="1"/>
            </p:cNvGrpSpPr>
            <p:nvPr/>
          </p:nvGrpSpPr>
          <p:grpSpPr>
            <a:xfrm rot="16200000">
              <a:off x="7313386" y="5866249"/>
              <a:ext cx="2102422" cy="2102237"/>
              <a:chOff x="2254113" y="-26269608"/>
              <a:chExt cx="14400530" cy="14399263"/>
            </a:xfrm>
          </p:grpSpPr>
          <p:sp>
            <p:nvSpPr>
              <p:cNvPr id="14" name="Freeform 14"/>
              <p:cNvSpPr/>
              <p:nvPr/>
            </p:nvSpPr>
            <p:spPr>
              <a:xfrm>
                <a:off x="2254113" y="-26269608"/>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6EAE9"/>
              </a:solidFill>
              <a:ln>
                <a:solidFill>
                  <a:srgbClr val="86EAE9"/>
                </a:solidFill>
              </a:ln>
            </p:spPr>
          </p:sp>
        </p:grpSp>
      </p:grpSp>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202668" y="690449"/>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Conclusiones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902008" y="145256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4400550" y="1634776"/>
            <a:ext cx="12888100" cy="9084923"/>
          </a:xfrm>
          <a:prstGeom prst="rect">
            <a:avLst/>
          </a:prstGeom>
        </p:spPr>
        <p:txBody>
          <a:bodyPr wrap="square" lIns="0" tIns="0" rIns="0" bIns="0" rtlCol="0" anchor="t">
            <a:spAutoFit/>
          </a:bodyPr>
          <a:lstStyle/>
          <a:p>
            <a:pPr marL="453390" lvl="1" indent="-226695" algn="just">
              <a:lnSpc>
                <a:spcPct val="150000"/>
              </a:lnSpc>
              <a:buFont typeface="Arial"/>
              <a:buChar char="•"/>
            </a:pPr>
            <a:r>
              <a:rPr lang="es-ES" spc="42" dirty="0">
                <a:solidFill>
                  <a:srgbClr val="191919"/>
                </a:solidFill>
                <a:latin typeface="Cooper Hewitt"/>
              </a:rPr>
              <a:t>En estudios anteriores la lógica difusa a demostrado ser efectiva en problemas complejos en su modelamiento matemático o en aquellos donde los datos sean escasos y por estas razones para entender el problema solo se cuenta con la experiencia de la personas, generando variables de tipo lingüístico, que se deben procesar para  generar una respuesta numérica en el sistema </a:t>
            </a:r>
          </a:p>
          <a:p>
            <a:pPr marL="226695" lvl="1" algn="just">
              <a:lnSpc>
                <a:spcPct val="150000"/>
              </a:lnSpc>
            </a:pPr>
            <a:endParaRPr lang="es-ES" spc="42" dirty="0">
              <a:solidFill>
                <a:srgbClr val="191919"/>
              </a:solidFill>
              <a:latin typeface="Cooper Hewitt"/>
            </a:endParaRPr>
          </a:p>
          <a:p>
            <a:pPr marL="453390" lvl="1" indent="-226695" algn="just">
              <a:lnSpc>
                <a:spcPct val="150000"/>
              </a:lnSpc>
              <a:buFont typeface="Arial"/>
              <a:buChar char="•"/>
            </a:pPr>
            <a:r>
              <a:rPr lang="es-ES" spc="42" dirty="0">
                <a:solidFill>
                  <a:srgbClr val="191919"/>
                </a:solidFill>
                <a:latin typeface="Cooper Hewitt"/>
              </a:rPr>
              <a:t>La cantidad de variables y de divisiones del universo de discurso aumenta el tiempo de ejecución esto debido a que por cada variable y por cada división del universo de discurso, se aumentan el numero de reglas a sintonizar exponencialmente </a:t>
            </a:r>
          </a:p>
          <a:p>
            <a:pPr marL="453390" lvl="1" indent="-226695" algn="just">
              <a:lnSpc>
                <a:spcPct val="150000"/>
              </a:lnSpc>
              <a:buFont typeface="Arial"/>
              <a:buChar char="•"/>
            </a:pPr>
            <a:endParaRPr lang="es-ES" spc="42" dirty="0">
              <a:solidFill>
                <a:srgbClr val="191919"/>
              </a:solidFill>
              <a:latin typeface="Cooper Hewitt"/>
            </a:endParaRPr>
          </a:p>
          <a:p>
            <a:pPr marL="453390" lvl="1" indent="-226695" algn="just">
              <a:lnSpc>
                <a:spcPct val="150000"/>
              </a:lnSpc>
              <a:buFont typeface="Arial"/>
              <a:buChar char="•"/>
            </a:pPr>
            <a:r>
              <a:rPr lang="es-ES" spc="42" dirty="0">
                <a:solidFill>
                  <a:srgbClr val="191919"/>
                </a:solidFill>
                <a:latin typeface="Cooper Hewitt"/>
              </a:rPr>
              <a:t>Entre más divisiones del universo de discurso se tengan por cada variable que se agregue al modelo, el error RMSE disminuye, esto debido a que el dominio de cada función de pertenecía es menor, por ende, el área de la misma es menor. Al colocar dentro del universo de discurso las variables de entrada, el área generada por las intersecciones de las funciones de pertenencia implicadas será menor con relación al universo de discurso. Al apli-car el método de centroide para </a:t>
            </a:r>
            <a:r>
              <a:rPr lang="es-ES" spc="42" dirty="0" err="1">
                <a:solidFill>
                  <a:srgbClr val="191919"/>
                </a:solidFill>
                <a:latin typeface="Cooper Hewitt"/>
              </a:rPr>
              <a:t>defusificar</a:t>
            </a:r>
            <a:r>
              <a:rPr lang="es-ES" spc="42" dirty="0">
                <a:solidFill>
                  <a:srgbClr val="191919"/>
                </a:solidFill>
                <a:latin typeface="Cooper Hewitt"/>
              </a:rPr>
              <a:t>, el valor obtenido estará más cerca del esperado. </a:t>
            </a:r>
          </a:p>
          <a:p>
            <a:pPr marL="453390" lvl="1" indent="-226695" algn="just">
              <a:lnSpc>
                <a:spcPct val="150000"/>
              </a:lnSpc>
              <a:buFont typeface="Arial"/>
              <a:buChar char="•"/>
            </a:pPr>
            <a:endParaRPr lang="es-ES" spc="42" dirty="0">
              <a:solidFill>
                <a:srgbClr val="191919"/>
              </a:solidFill>
              <a:latin typeface="Cooper Hewitt"/>
            </a:endParaRPr>
          </a:p>
          <a:p>
            <a:pPr marL="453390" lvl="1" indent="-226695" algn="just">
              <a:lnSpc>
                <a:spcPct val="150000"/>
              </a:lnSpc>
              <a:buFont typeface="Arial"/>
              <a:buChar char="•"/>
            </a:pPr>
            <a:r>
              <a:rPr lang="es-ES" spc="42" dirty="0">
                <a:solidFill>
                  <a:srgbClr val="191919"/>
                </a:solidFill>
                <a:latin typeface="Cooper Hewitt"/>
              </a:rPr>
              <a:t>Para este problema de predicción el mejor modelo basándonos en el menor error se genera utilizando las 5 variables mencionadas, un tipo de función de pertenencia Gaussiana y dividiendo el universo de discurso en 7 partes, generando un error R de entrenamiento del 11.98% y de prueba del 12.05%, pero esta configuración requiere para completar el entrenamiento con 100 épocas, 8.5 horas de trabajo, debido a la cantidad de reglas que se crean y a los dominios y rangos que por cada iteración se van ajustando  </a:t>
            </a:r>
          </a:p>
          <a:p>
            <a:pPr marL="226695" lvl="1">
              <a:lnSpc>
                <a:spcPts val="3150"/>
              </a:lnSpc>
            </a:pPr>
            <a:endParaRPr lang="es-CO" sz="1600" spc="42" dirty="0">
              <a:solidFill>
                <a:srgbClr val="191919"/>
              </a:solidFill>
              <a:latin typeface="Cooper Hewitt"/>
            </a:endParaRPr>
          </a:p>
          <a:p>
            <a:pPr algn="ctr">
              <a:lnSpc>
                <a:spcPts val="3150"/>
              </a:lnSpc>
            </a:pPr>
            <a:endParaRPr lang="es-CO" sz="1600" spc="42" dirty="0">
              <a:solidFill>
                <a:srgbClr val="191919"/>
              </a:solidFill>
              <a:latin typeface="Cooper Hewitt"/>
            </a:endParaRPr>
          </a:p>
        </p:txBody>
      </p:sp>
    </p:spTree>
    <p:extLst>
      <p:ext uri="{BB962C8B-B14F-4D97-AF65-F5344CB8AC3E}">
        <p14:creationId xmlns:p14="http://schemas.microsoft.com/office/powerpoint/2010/main" val="26790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889767" cy="3697679"/>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es-CO" sz="1800" dirty="0" err="1">
                <a:effectLst/>
                <a:latin typeface="Times New Roman" panose="02020603050405020304" pitchFamily="18" charset="0"/>
                <a:ea typeface="Times New Roman" panose="02020603050405020304" pitchFamily="18" charset="0"/>
              </a:rPr>
              <a:t>Government</a:t>
            </a:r>
            <a:r>
              <a:rPr lang="es-CO" sz="1800" dirty="0">
                <a:effectLst/>
                <a:latin typeface="Times New Roman" panose="02020603050405020304" pitchFamily="18" charset="0"/>
                <a:ea typeface="Times New Roman" panose="02020603050405020304" pitchFamily="18" charset="0"/>
              </a:rPr>
              <a:t> </a:t>
            </a:r>
            <a:r>
              <a:rPr lang="es-CO" sz="1800" dirty="0" err="1">
                <a:effectLst/>
                <a:latin typeface="Times New Roman" panose="02020603050405020304" pitchFamily="18" charset="0"/>
                <a:ea typeface="Times New Roman" panose="02020603050405020304" pitchFamily="18" charset="0"/>
              </a:rPr>
              <a:t>of</a:t>
            </a:r>
            <a:r>
              <a:rPr lang="es-CO" sz="1800" dirty="0">
                <a:effectLst/>
                <a:latin typeface="Times New Roman" panose="02020603050405020304" pitchFamily="18" charset="0"/>
                <a:ea typeface="Times New Roman" panose="02020603050405020304" pitchFamily="18" charset="0"/>
              </a:rPr>
              <a:t> </a:t>
            </a:r>
            <a:r>
              <a:rPr lang="es-CO" sz="1800" dirty="0" err="1">
                <a:effectLst/>
                <a:latin typeface="Times New Roman" panose="02020603050405020304" pitchFamily="18" charset="0"/>
                <a:ea typeface="Times New Roman" panose="02020603050405020304" pitchFamily="18" charset="0"/>
              </a:rPr>
              <a:t>Canada</a:t>
            </a:r>
            <a:r>
              <a:rPr lang="es-CO" sz="1800" dirty="0">
                <a:effectLst/>
                <a:latin typeface="Times New Roman" panose="02020603050405020304" pitchFamily="18" charset="0"/>
                <a:ea typeface="Times New Roman" panose="02020603050405020304" pitchFamily="18" charset="0"/>
              </a:rPr>
              <a:t>. (2022). </a:t>
            </a:r>
            <a:r>
              <a:rPr lang="es-CO" sz="1800" i="1" dirty="0">
                <a:effectLst/>
                <a:latin typeface="Times New Roman" panose="02020603050405020304" pitchFamily="18" charset="0"/>
                <a:ea typeface="Times New Roman" panose="02020603050405020304" pitchFamily="18" charset="0"/>
              </a:rPr>
              <a:t>Fuel </a:t>
            </a:r>
            <a:r>
              <a:rPr lang="es-CO" sz="1800" i="1" dirty="0" err="1">
                <a:effectLst/>
                <a:latin typeface="Times New Roman" panose="02020603050405020304" pitchFamily="18" charset="0"/>
                <a:ea typeface="Times New Roman" panose="02020603050405020304" pitchFamily="18" charset="0"/>
              </a:rPr>
              <a:t>consumption</a:t>
            </a:r>
            <a:r>
              <a:rPr lang="es-CO" sz="1800" i="1" dirty="0">
                <a:effectLst/>
                <a:latin typeface="Times New Roman" panose="02020603050405020304" pitchFamily="18" charset="0"/>
                <a:ea typeface="Times New Roman" panose="02020603050405020304" pitchFamily="18" charset="0"/>
              </a:rPr>
              <a:t> ratings. </a:t>
            </a:r>
            <a:endParaRPr lang="es-CO"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CO" sz="1800" dirty="0">
                <a:effectLst/>
                <a:latin typeface="Times New Roman" panose="02020603050405020304" pitchFamily="18" charset="0"/>
                <a:ea typeface="Times New Roman" panose="02020603050405020304" pitchFamily="18" charset="0"/>
              </a:rPr>
              <a:t>Sistemas </a:t>
            </a:r>
            <a:r>
              <a:rPr lang="es-CO" sz="1800" dirty="0" err="1">
                <a:effectLst/>
                <a:latin typeface="Times New Roman" panose="02020603050405020304" pitchFamily="18" charset="0"/>
                <a:ea typeface="Times New Roman" panose="02020603050405020304" pitchFamily="18" charset="0"/>
              </a:rPr>
              <a:t>Anfis</a:t>
            </a:r>
            <a:r>
              <a:rPr lang="es-CO" sz="1800" dirty="0">
                <a:effectLst/>
                <a:latin typeface="Times New Roman" panose="02020603050405020304" pitchFamily="18" charset="0"/>
                <a:ea typeface="Times New Roman" panose="02020603050405020304" pitchFamily="18" charset="0"/>
              </a:rPr>
              <a:t>. Tomado en línea de </a:t>
            </a:r>
            <a:r>
              <a:rPr lang="es-CO" sz="1800" i="1" dirty="0">
                <a:effectLst/>
                <a:latin typeface="Times New Roman" panose="02020603050405020304" pitchFamily="18" charset="0"/>
                <a:ea typeface="Times New Roman" panose="02020603050405020304" pitchFamily="18" charset="0"/>
              </a:rPr>
              <a:t> </a:t>
            </a:r>
            <a:r>
              <a:rPr lang="es-CO" sz="1800" i="1" u="none" strike="noStrike" dirty="0">
                <a:effectLst/>
                <a:latin typeface="Times New Roman" panose="02020603050405020304" pitchFamily="18" charset="0"/>
                <a:ea typeface="Times New Roman" panose="02020603050405020304" pitchFamily="18" charset="0"/>
                <a:hlinkClick r:id="rId3"/>
              </a:rPr>
              <a:t>https://sisbib.unmsm.edu.pe/bibvirtualdata/Tesis/Ingenie/chahuara_qj/Cap2.pdf</a:t>
            </a:r>
            <a:endParaRPr lang="es-CO"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CO" sz="1800" dirty="0">
                <a:effectLst/>
                <a:latin typeface="Times New Roman" panose="02020603050405020304" pitchFamily="18" charset="0"/>
                <a:ea typeface="Times New Roman" panose="02020603050405020304" pitchFamily="18" charset="0"/>
              </a:rPr>
              <a:t>Funcionamiento del editor ANFIS en Matlab. Tomado en línea de   </a:t>
            </a:r>
            <a:r>
              <a:rPr lang="es-CO" sz="1800" i="1" u="none" strike="noStrike" dirty="0">
                <a:effectLst/>
                <a:latin typeface="Times New Roman" panose="02020603050405020304" pitchFamily="18" charset="0"/>
                <a:ea typeface="Times New Roman" panose="02020603050405020304" pitchFamily="18" charset="0"/>
                <a:hlinkClick r:id="rId4"/>
              </a:rPr>
              <a:t>https://la.mathworks.com/help/fuzzy/types-of-fuzzy-inference-systems.html</a:t>
            </a:r>
            <a:endParaRPr lang="es-CO"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CO" sz="1800" dirty="0">
                <a:effectLst/>
                <a:latin typeface="Times New Roman" panose="02020603050405020304" pitchFamily="18" charset="0"/>
                <a:ea typeface="Times New Roman" panose="02020603050405020304" pitchFamily="18" charset="0"/>
              </a:rPr>
              <a:t>Sistemas </a:t>
            </a:r>
            <a:r>
              <a:rPr lang="es-CO" sz="1800" dirty="0" err="1">
                <a:effectLst/>
                <a:latin typeface="Times New Roman" panose="02020603050405020304" pitchFamily="18" charset="0"/>
                <a:ea typeface="Times New Roman" panose="02020603050405020304" pitchFamily="18" charset="0"/>
              </a:rPr>
              <a:t>Anfis</a:t>
            </a:r>
            <a:r>
              <a:rPr lang="es-CO" sz="1800" dirty="0">
                <a:effectLst/>
                <a:latin typeface="Times New Roman" panose="02020603050405020304" pitchFamily="18" charset="0"/>
                <a:ea typeface="Times New Roman" panose="02020603050405020304" pitchFamily="18" charset="0"/>
              </a:rPr>
              <a:t>. Tomado en línea de</a:t>
            </a:r>
            <a:r>
              <a:rPr lang="es-CO" sz="1800" i="1" dirty="0">
                <a:effectLst/>
                <a:latin typeface="Times New Roman" panose="02020603050405020304" pitchFamily="18" charset="0"/>
                <a:ea typeface="Times New Roman" panose="02020603050405020304" pitchFamily="18" charset="0"/>
              </a:rPr>
              <a:t> </a:t>
            </a:r>
            <a:r>
              <a:rPr lang="es-CO" sz="1800" i="1" u="none" strike="noStrike" dirty="0">
                <a:effectLst/>
                <a:latin typeface="Times New Roman" panose="02020603050405020304" pitchFamily="18" charset="0"/>
                <a:ea typeface="Times New Roman" panose="02020603050405020304" pitchFamily="18" charset="0"/>
                <a:hlinkClick r:id="rId5"/>
              </a:rPr>
              <a:t>https://core.ac.uk/download/pdf/153569963.pdf</a:t>
            </a:r>
            <a:endParaRPr lang="es-CO" sz="1800" i="1" u="none" strike="noStrike"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CO" dirty="0">
                <a:latin typeface="Times New Roman" panose="02020603050405020304" pitchFamily="18" charset="0"/>
                <a:ea typeface="Times New Roman" panose="02020603050405020304" pitchFamily="18" charset="0"/>
                <a:hlinkClick r:id="rId6"/>
              </a:rPr>
              <a:t>https://www-sciencedirect-com.ezproxy.javeriana.edu.co/science/article/pii/S1743967115000082#fig3</a:t>
            </a:r>
            <a:endParaRPr lang="es-CO" dirty="0">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CO" dirty="0">
                <a:latin typeface="Times New Roman" panose="02020603050405020304" pitchFamily="18" charset="0"/>
                <a:ea typeface="Times New Roman" panose="02020603050405020304" pitchFamily="18" charset="0"/>
                <a:hlinkClick r:id="rId7"/>
              </a:rPr>
              <a:t>https://www-sciencedirect-com.ezproxy.javeriana.edu.co/science/article/pii/S1359431113004651</a:t>
            </a:r>
            <a:endParaRPr lang="es-CO" dirty="0">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endParaRPr lang="es-CO" sz="1800" dirty="0">
              <a:effectLst/>
              <a:latin typeface="Times New Roman" panose="02020603050405020304" pitchFamily="18" charset="0"/>
              <a:ea typeface="Times New Roman" panose="02020603050405020304" pitchFamily="18" charset="0"/>
            </a:endParaRPr>
          </a:p>
          <a:p>
            <a:pPr marL="226695" lvl="1">
              <a:lnSpc>
                <a:spcPts val="3150"/>
              </a:lnSpc>
            </a:pPr>
            <a:endParaRPr lang="es-CO" sz="2000" spc="42" dirty="0">
              <a:solidFill>
                <a:srgbClr val="191919"/>
              </a:solidFill>
              <a:latin typeface="Cooper Hewitt"/>
            </a:endParaRPr>
          </a:p>
          <a:p>
            <a:pPr marL="453390" lvl="1" indent="-226695">
              <a:lnSpc>
                <a:spcPts val="3150"/>
              </a:lnSpc>
              <a:buFont typeface="Arial"/>
              <a:buChar char="•"/>
            </a:pPr>
            <a:endParaRPr lang="es-CO" sz="2000" spc="42" dirty="0">
              <a:solidFill>
                <a:srgbClr val="191919"/>
              </a:solidFill>
              <a:latin typeface="Cooper Hewitt"/>
            </a:endParaRPr>
          </a:p>
        </p:txBody>
      </p:sp>
    </p:spTree>
    <p:extLst>
      <p:ext uri="{BB962C8B-B14F-4D97-AF65-F5344CB8AC3E}">
        <p14:creationId xmlns:p14="http://schemas.microsoft.com/office/powerpoint/2010/main" val="347761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4676" y="7353300"/>
            <a:ext cx="15873326" cy="1082040"/>
          </a:xfrm>
          <a:prstGeom prst="rect">
            <a:avLst/>
          </a:prstGeom>
          <a:solidFill>
            <a:srgbClr val="3EDAD8">
              <a:alpha val="80000"/>
            </a:srgbClr>
          </a:solidFill>
        </p:spPr>
      </p:sp>
      <p:sp>
        <p:nvSpPr>
          <p:cNvPr id="4" name="TextBox 4"/>
          <p:cNvSpPr txBox="1"/>
          <p:nvPr/>
        </p:nvSpPr>
        <p:spPr>
          <a:xfrm>
            <a:off x="-4132202" y="7579995"/>
            <a:ext cx="16590516" cy="542925"/>
          </a:xfrm>
          <a:prstGeom prst="rect">
            <a:avLst/>
          </a:prstGeom>
        </p:spPr>
        <p:txBody>
          <a:bodyPr lIns="0" tIns="0" rIns="0" bIns="0" rtlCol="0" anchor="t">
            <a:spAutoFit/>
          </a:bodyPr>
          <a:lstStyle/>
          <a:p>
            <a:pPr algn="ctr">
              <a:lnSpc>
                <a:spcPts val="3600"/>
              </a:lnSpc>
            </a:pPr>
            <a:r>
              <a:rPr lang="en-US" sz="3000" spc="450">
                <a:solidFill>
                  <a:srgbClr val="191919"/>
                </a:solidFill>
                <a:latin typeface="Cooper Hewitt"/>
              </a:rPr>
              <a:t>AGRADECEMOS SU ATENCIÓN</a:t>
            </a:r>
          </a:p>
        </p:txBody>
      </p:sp>
      <p:pic>
        <p:nvPicPr>
          <p:cNvPr id="5" name="Picture 5"/>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15515" y="1028700"/>
            <a:ext cx="4343785" cy="4114800"/>
          </a:xfrm>
          <a:prstGeom prst="rect">
            <a:avLst/>
          </a:prstGeom>
        </p:spPr>
      </p:pic>
      <p:sp>
        <p:nvSpPr>
          <p:cNvPr id="6" name="Rectangle 5">
            <a:extLst>
              <a:ext uri="{FF2B5EF4-FFF2-40B4-BE49-F238E27FC236}">
                <a16:creationId xmlns:a16="http://schemas.microsoft.com/office/drawing/2014/main" id="{E83CA8BE-516F-44A7-9377-8568A5F6715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xtBox 10">
            <a:extLst>
              <a:ext uri="{FF2B5EF4-FFF2-40B4-BE49-F238E27FC236}">
                <a16:creationId xmlns:a16="http://schemas.microsoft.com/office/drawing/2014/main" id="{B54B5B9A-E9D0-48F2-86F8-FBD11F79034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3609F9-C5FC-45A4-9280-D884C7F56A3C}"/>
              </a:ext>
            </a:extLst>
          </p:cNvPr>
          <p:cNvSpPr/>
          <p:nvPr/>
        </p:nvSpPr>
        <p:spPr>
          <a:xfrm>
            <a:off x="457200" y="154241"/>
            <a:ext cx="17297400" cy="9713659"/>
          </a:xfrm>
          <a:prstGeom prst="rect">
            <a:avLst/>
          </a:prstGeom>
          <a:noFill/>
          <a:ln w="76200">
            <a:solidFill>
              <a:srgbClr val="2C9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angle 25">
            <a:extLst>
              <a:ext uri="{FF2B5EF4-FFF2-40B4-BE49-F238E27FC236}">
                <a16:creationId xmlns:a16="http://schemas.microsoft.com/office/drawing/2014/main" id="{221C59C2-34A2-42A7-A724-E6D29F65275C}"/>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10">
            <a:extLst>
              <a:ext uri="{FF2B5EF4-FFF2-40B4-BE49-F238E27FC236}">
                <a16:creationId xmlns:a16="http://schemas.microsoft.com/office/drawing/2014/main" id="{FE3D17B7-9D81-41B1-8EE9-26D90F51ACA0}"/>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0" name="TextBox 29">
            <a:extLst>
              <a:ext uri="{FF2B5EF4-FFF2-40B4-BE49-F238E27FC236}">
                <a16:creationId xmlns:a16="http://schemas.microsoft.com/office/drawing/2014/main" id="{32CA55C8-005D-50CC-BFA0-68B759330DF8}"/>
              </a:ext>
            </a:extLst>
          </p:cNvPr>
          <p:cNvSpPr txBox="1"/>
          <p:nvPr/>
        </p:nvSpPr>
        <p:spPr>
          <a:xfrm>
            <a:off x="3981839" y="8052319"/>
            <a:ext cx="9706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333"/>
                </a:solidFill>
                <a:latin typeface="Cooper Hewitt"/>
                <a:ea typeface="Cooper Hewitt"/>
              </a:rPr>
              <a:t>El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se </a:t>
            </a:r>
            <a:r>
              <a:rPr lang="en-US" sz="1600" err="1">
                <a:solidFill>
                  <a:srgbClr val="333333"/>
                </a:solidFill>
                <a:latin typeface="Cooper Hewitt"/>
                <a:ea typeface="Cooper Hewitt"/>
              </a:rPr>
              <a:t>derrite</a:t>
            </a:r>
            <a:r>
              <a:rPr lang="en-US" sz="1600">
                <a:solidFill>
                  <a:srgbClr val="333333"/>
                </a:solidFill>
                <a:latin typeface="Cooper Hewitt"/>
                <a:ea typeface="Cooper Hewitt"/>
              </a:rPr>
              <a:t> y </a:t>
            </a:r>
            <a:r>
              <a:rPr lang="en-US" sz="1600" err="1">
                <a:solidFill>
                  <a:srgbClr val="333333"/>
                </a:solidFill>
                <a:latin typeface="Cooper Hewitt"/>
                <a:ea typeface="Cooper Hewitt"/>
              </a:rPr>
              <a:t>pasa</a:t>
            </a:r>
            <a:r>
              <a:rPr lang="en-US" sz="1600">
                <a:solidFill>
                  <a:srgbClr val="333333"/>
                </a:solidFill>
                <a:latin typeface="Cooper Hewitt"/>
                <a:ea typeface="Cooper Hewitt"/>
              </a:rPr>
              <a:t> de ser </a:t>
            </a:r>
            <a:r>
              <a:rPr lang="en-US" sz="1600" err="1">
                <a:solidFill>
                  <a:srgbClr val="333333"/>
                </a:solidFill>
                <a:latin typeface="Cooper Hewitt"/>
                <a:ea typeface="Cooper Hewitt"/>
              </a:rPr>
              <a:t>blanco</a:t>
            </a:r>
            <a:r>
              <a:rPr lang="en-US" sz="1600">
                <a:solidFill>
                  <a:srgbClr val="333333"/>
                </a:solidFill>
                <a:latin typeface="Cooper Hewitt"/>
                <a:ea typeface="Cooper Hewitt"/>
              </a:rPr>
              <a:t> a </a:t>
            </a:r>
            <a:r>
              <a:rPr lang="en-US" sz="1600" err="1">
                <a:solidFill>
                  <a:srgbClr val="333333"/>
                </a:solidFill>
                <a:latin typeface="Cooper Hewitt"/>
                <a:ea typeface="Cooper Hewitt"/>
              </a:rPr>
              <a:t>convertirse</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charcos</a:t>
            </a:r>
            <a:r>
              <a:rPr lang="en-US" sz="1600">
                <a:solidFill>
                  <a:srgbClr val="333333"/>
                </a:solidFill>
                <a:latin typeface="Cooper Hewitt"/>
                <a:ea typeface="Cooper Hewitt"/>
              </a:rPr>
              <a:t> </a:t>
            </a:r>
            <a:r>
              <a:rPr lang="en-US" sz="1600" err="1">
                <a:solidFill>
                  <a:srgbClr val="333333"/>
                </a:solidFill>
                <a:latin typeface="Cooper Hewitt"/>
                <a:ea typeface="Cooper Hewitt"/>
              </a:rPr>
              <a:t>turquesa</a:t>
            </a:r>
            <a:r>
              <a:rPr lang="en-US" sz="1600">
                <a:solidFill>
                  <a:srgbClr val="333333"/>
                </a:solidFill>
                <a:latin typeface="Cooper Hewitt"/>
                <a:ea typeface="Cooper Hewitt"/>
              </a:rPr>
              <a:t> </a:t>
            </a:r>
            <a:r>
              <a:rPr lang="en-US" sz="1600" err="1">
                <a:solidFill>
                  <a:srgbClr val="333333"/>
                </a:solidFill>
                <a:latin typeface="Cooper Hewitt"/>
                <a:ea typeface="Cooper Hewitt"/>
              </a:rPr>
              <a:t>frente</a:t>
            </a:r>
            <a:r>
              <a:rPr lang="en-US" sz="1600">
                <a:solidFill>
                  <a:srgbClr val="333333"/>
                </a:solidFill>
                <a:latin typeface="Cooper Hewitt"/>
                <a:ea typeface="Cooper Hewitt"/>
              </a:rPr>
              <a:t> a la </a:t>
            </a:r>
            <a:r>
              <a:rPr lang="en-US" sz="1600" err="1">
                <a:solidFill>
                  <a:srgbClr val="333333"/>
                </a:solidFill>
                <a:latin typeface="Cooper Hewitt"/>
                <a:ea typeface="Cooper Hewitt"/>
              </a:rPr>
              <a:t>isla</a:t>
            </a:r>
            <a:r>
              <a:rPr lang="en-US" sz="1600">
                <a:solidFill>
                  <a:srgbClr val="333333"/>
                </a:solidFill>
                <a:latin typeface="Cooper Hewitt"/>
                <a:ea typeface="Cooper Hewitt"/>
              </a:rPr>
              <a:t> de Baffin, Nunavut, </a:t>
            </a:r>
            <a:r>
              <a:rPr lang="en-US" sz="1600" err="1">
                <a:solidFill>
                  <a:srgbClr val="333333"/>
                </a:solidFill>
                <a:latin typeface="Cooper Hewitt"/>
                <a:ea typeface="Cooper Hewitt"/>
              </a:rPr>
              <a:t>Canadá</a:t>
            </a:r>
            <a:r>
              <a:rPr lang="en-US" sz="1600">
                <a:solidFill>
                  <a:srgbClr val="333333"/>
                </a:solidFill>
                <a:latin typeface="Cooper Hewitt"/>
                <a:ea typeface="Cooper Hewitt"/>
              </a:rPr>
              <a:t>. Entre 1979 y 2018, la </a:t>
            </a:r>
            <a:r>
              <a:rPr lang="en-US" sz="1600" err="1">
                <a:solidFill>
                  <a:srgbClr val="333333"/>
                </a:solidFill>
                <a:latin typeface="Cooper Hewitt"/>
                <a:ea typeface="Cooper Hewitt"/>
              </a:rPr>
              <a:t>proporción</a:t>
            </a:r>
            <a:r>
              <a:rPr lang="en-US" sz="1600">
                <a:solidFill>
                  <a:srgbClr val="333333"/>
                </a:solidFill>
                <a:latin typeface="Cooper Hewitt"/>
                <a:ea typeface="Cooper Hewitt"/>
              </a:rPr>
              <a:t> de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de </a:t>
            </a:r>
            <a:r>
              <a:rPr lang="en-US" sz="1600" err="1">
                <a:solidFill>
                  <a:srgbClr val="333333"/>
                </a:solidFill>
                <a:latin typeface="Cooper Hewitt"/>
                <a:ea typeface="Cooper Hewitt"/>
              </a:rPr>
              <a:t>cinco</a:t>
            </a:r>
            <a:r>
              <a:rPr lang="en-US" sz="1600">
                <a:solidFill>
                  <a:srgbClr val="333333"/>
                </a:solidFill>
                <a:latin typeface="Cooper Hewitt"/>
                <a:ea typeface="Cooper Hewitt"/>
              </a:rPr>
              <a:t> </a:t>
            </a:r>
            <a:r>
              <a:rPr lang="en-US" sz="1600" err="1">
                <a:solidFill>
                  <a:srgbClr val="333333"/>
                </a:solidFill>
                <a:latin typeface="Cooper Hewitt"/>
                <a:ea typeface="Cooper Hewitt"/>
              </a:rPr>
              <a:t>años</a:t>
            </a:r>
            <a:r>
              <a:rPr lang="en-US" sz="1600">
                <a:solidFill>
                  <a:srgbClr val="333333"/>
                </a:solidFill>
                <a:latin typeface="Cooper Hewitt"/>
                <a:ea typeface="Cooper Hewitt"/>
              </a:rPr>
              <a:t> o </a:t>
            </a:r>
            <a:r>
              <a:rPr lang="en-US" sz="1600" err="1">
                <a:solidFill>
                  <a:srgbClr val="333333"/>
                </a:solidFill>
                <a:latin typeface="Cooper Hewitt"/>
                <a:ea typeface="Cooper Hewitt"/>
              </a:rPr>
              <a:t>más</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el</a:t>
            </a:r>
            <a:r>
              <a:rPr lang="en-US" sz="1600">
                <a:solidFill>
                  <a:srgbClr val="333333"/>
                </a:solidFill>
                <a:latin typeface="Cooper Hewitt"/>
                <a:ea typeface="Cooper Hewitt"/>
              </a:rPr>
              <a:t> </a:t>
            </a:r>
            <a:r>
              <a:rPr lang="en-US" sz="1600" err="1">
                <a:solidFill>
                  <a:srgbClr val="333333"/>
                </a:solidFill>
                <a:latin typeface="Cooper Hewitt"/>
                <a:ea typeface="Cooper Hewitt"/>
              </a:rPr>
              <a:t>Ártico</a:t>
            </a:r>
            <a:r>
              <a:rPr lang="en-US" sz="1600">
                <a:solidFill>
                  <a:srgbClr val="333333"/>
                </a:solidFill>
                <a:latin typeface="Cooper Hewitt"/>
                <a:ea typeface="Cooper Hewitt"/>
              </a:rPr>
              <a:t> </a:t>
            </a:r>
            <a:r>
              <a:rPr lang="en-US" sz="1600" b="1">
                <a:latin typeface="Cooper Hewitt"/>
                <a:ea typeface="Cooper Hewitt"/>
              </a:rPr>
              <a:t>se ha </a:t>
            </a:r>
            <a:r>
              <a:rPr lang="en-US" sz="1600" b="1" err="1">
                <a:latin typeface="Cooper Hewitt"/>
                <a:ea typeface="Cooper Hewitt"/>
              </a:rPr>
              <a:t>reducido</a:t>
            </a:r>
            <a:r>
              <a:rPr lang="en-US" sz="1600" b="1">
                <a:latin typeface="Cooper Hewitt"/>
                <a:ea typeface="Cooper Hewitt"/>
              </a:rPr>
              <a:t> del 30% al 2%</a:t>
            </a:r>
            <a:r>
              <a:rPr lang="en-US" sz="1600">
                <a:latin typeface="Cooper Hewitt"/>
                <a:ea typeface="Cooper Hewitt"/>
              </a:rPr>
              <a:t>.</a:t>
            </a:r>
          </a:p>
        </p:txBody>
      </p:sp>
      <p:pic>
        <p:nvPicPr>
          <p:cNvPr id="32" name="Picture 32">
            <a:extLst>
              <a:ext uri="{FF2B5EF4-FFF2-40B4-BE49-F238E27FC236}">
                <a16:creationId xmlns:a16="http://schemas.microsoft.com/office/drawing/2014/main" id="{86637CD6-AB2E-4F25-8F10-03EC7EE07014}"/>
              </a:ext>
            </a:extLst>
          </p:cNvPr>
          <p:cNvPicPr>
            <a:picLocks noChangeAspect="1"/>
          </p:cNvPicPr>
          <p:nvPr/>
        </p:nvPicPr>
        <p:blipFill>
          <a:blip r:embed="rId2"/>
          <a:stretch>
            <a:fillRect/>
          </a:stretch>
        </p:blipFill>
        <p:spPr>
          <a:xfrm>
            <a:off x="3981839" y="1524652"/>
            <a:ext cx="9706168" cy="6432932"/>
          </a:xfrm>
          <a:prstGeom prst="rect">
            <a:avLst/>
          </a:prstGeom>
        </p:spPr>
      </p:pic>
      <p:sp>
        <p:nvSpPr>
          <p:cNvPr id="33" name="TextBox 32">
            <a:extLst>
              <a:ext uri="{FF2B5EF4-FFF2-40B4-BE49-F238E27FC236}">
                <a16:creationId xmlns:a16="http://schemas.microsoft.com/office/drawing/2014/main" id="{C7F86083-1095-C57D-C09C-A23F4FE70B0A}"/>
              </a:ext>
            </a:extLst>
          </p:cNvPr>
          <p:cNvSpPr txBox="1"/>
          <p:nvPr/>
        </p:nvSpPr>
        <p:spPr>
          <a:xfrm>
            <a:off x="9102012" y="9288625"/>
            <a:ext cx="845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GeoEditRegular"/>
              </a:rPr>
              <a:t>FOTOGRAFÍA DE </a:t>
            </a:r>
            <a:r>
              <a:rPr lang="en-US" b="1" cap="all">
                <a:solidFill>
                  <a:srgbClr val="333333"/>
                </a:solidFill>
                <a:latin typeface="GeoEditRegular"/>
              </a:rPr>
              <a:t>BRIAN SKERRY, COLECCIÓN DE IMÁGENES DE NATIONAL GEOGRAPHIC</a:t>
            </a:r>
            <a:endParaRPr lang="en-US"/>
          </a:p>
        </p:txBody>
      </p:sp>
      <p:pic>
        <p:nvPicPr>
          <p:cNvPr id="34" name="Picture 34" descr="A picture containing icon&#10;&#10;Description automatically generated">
            <a:extLst>
              <a:ext uri="{FF2B5EF4-FFF2-40B4-BE49-F238E27FC236}">
                <a16:creationId xmlns:a16="http://schemas.microsoft.com/office/drawing/2014/main" id="{5E02ADA2-B53B-A3ED-1FC6-DAB0CE630B71}"/>
              </a:ext>
            </a:extLst>
          </p:cNvPr>
          <p:cNvPicPr>
            <a:picLocks noChangeAspect="1"/>
          </p:cNvPicPr>
          <p:nvPr/>
        </p:nvPicPr>
        <p:blipFill>
          <a:blip r:embed="rId3"/>
          <a:stretch>
            <a:fillRect/>
          </a:stretch>
        </p:blipFill>
        <p:spPr>
          <a:xfrm>
            <a:off x="15027728" y="7586565"/>
            <a:ext cx="2438400" cy="2438400"/>
          </a:xfrm>
          <a:prstGeom prst="rect">
            <a:avLst/>
          </a:prstGeom>
        </p:spPr>
      </p:pic>
    </p:spTree>
    <p:extLst>
      <p:ext uri="{BB962C8B-B14F-4D97-AF65-F5344CB8AC3E}">
        <p14:creationId xmlns:p14="http://schemas.microsoft.com/office/powerpoint/2010/main" val="23889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459" y="3291536"/>
            <a:ext cx="3754651" cy="5547787"/>
            <a:chOff x="0" y="0"/>
            <a:chExt cx="6839944" cy="10106544"/>
          </a:xfrm>
        </p:grpSpPr>
        <p:sp>
          <p:nvSpPr>
            <p:cNvPr id="3" name="Freeform 3"/>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925" y="2463677"/>
            <a:ext cx="1655719" cy="1655719"/>
          </a:xfrm>
          <a:prstGeom prst="rect">
            <a:avLst/>
          </a:prstGeom>
        </p:spPr>
      </p:pic>
      <p:grpSp>
        <p:nvGrpSpPr>
          <p:cNvPr id="5" name="Group 5"/>
          <p:cNvGrpSpPr/>
          <p:nvPr/>
        </p:nvGrpSpPr>
        <p:grpSpPr>
          <a:xfrm>
            <a:off x="5202109" y="3291536"/>
            <a:ext cx="3754651" cy="5547787"/>
            <a:chOff x="0" y="0"/>
            <a:chExt cx="6839944" cy="10106544"/>
          </a:xfrm>
        </p:grpSpPr>
        <p:sp>
          <p:nvSpPr>
            <p:cNvPr id="6" name="Freeform 6"/>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51575" y="2463677"/>
            <a:ext cx="1655719" cy="1655719"/>
          </a:xfrm>
          <a:prstGeom prst="rect">
            <a:avLst/>
          </a:prstGeom>
        </p:spPr>
      </p:pic>
      <p:grpSp>
        <p:nvGrpSpPr>
          <p:cNvPr id="8" name="Group 8"/>
          <p:cNvGrpSpPr/>
          <p:nvPr/>
        </p:nvGrpSpPr>
        <p:grpSpPr>
          <a:xfrm>
            <a:off x="9360758" y="3291536"/>
            <a:ext cx="3754651" cy="5547787"/>
            <a:chOff x="0" y="0"/>
            <a:chExt cx="6839944" cy="10106544"/>
          </a:xfrm>
        </p:grpSpPr>
        <p:sp>
          <p:nvSpPr>
            <p:cNvPr id="9" name="Freeform 9"/>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10225" y="2463677"/>
            <a:ext cx="1655719" cy="1655719"/>
          </a:xfrm>
          <a:prstGeom prst="rect">
            <a:avLst/>
          </a:prstGeom>
        </p:spPr>
      </p:pic>
      <p:grpSp>
        <p:nvGrpSpPr>
          <p:cNvPr id="11" name="Group 11"/>
          <p:cNvGrpSpPr/>
          <p:nvPr/>
        </p:nvGrpSpPr>
        <p:grpSpPr>
          <a:xfrm>
            <a:off x="13519408" y="3291536"/>
            <a:ext cx="3754651" cy="5547787"/>
            <a:chOff x="0" y="0"/>
            <a:chExt cx="6839944" cy="10106544"/>
          </a:xfrm>
        </p:grpSpPr>
        <p:sp>
          <p:nvSpPr>
            <p:cNvPr id="12" name="Freeform 12"/>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874" y="2463677"/>
            <a:ext cx="1655719" cy="1655719"/>
          </a:xfrm>
          <a:prstGeom prst="rect">
            <a:avLst/>
          </a:prstGeom>
        </p:spPr>
      </p:pic>
      <p:sp>
        <p:nvSpPr>
          <p:cNvPr id="14" name="AutoShape 14"/>
          <p:cNvSpPr/>
          <p:nvPr/>
        </p:nvSpPr>
        <p:spPr>
          <a:xfrm>
            <a:off x="1043459" y="8637258"/>
            <a:ext cx="3754651" cy="202065"/>
          </a:xfrm>
          <a:prstGeom prst="rect">
            <a:avLst/>
          </a:prstGeom>
          <a:solidFill>
            <a:srgbClr val="86EAE9"/>
          </a:solidFill>
        </p:spPr>
      </p:sp>
      <p:sp>
        <p:nvSpPr>
          <p:cNvPr id="15" name="AutoShape 15"/>
          <p:cNvSpPr/>
          <p:nvPr/>
        </p:nvSpPr>
        <p:spPr>
          <a:xfrm>
            <a:off x="5202109" y="8637258"/>
            <a:ext cx="3754651" cy="202065"/>
          </a:xfrm>
          <a:prstGeom prst="rect">
            <a:avLst/>
          </a:prstGeom>
          <a:solidFill>
            <a:srgbClr val="3EDAD8"/>
          </a:solidFill>
        </p:spPr>
      </p:sp>
      <p:sp>
        <p:nvSpPr>
          <p:cNvPr id="16" name="AutoShape 16"/>
          <p:cNvSpPr/>
          <p:nvPr/>
        </p:nvSpPr>
        <p:spPr>
          <a:xfrm>
            <a:off x="9360758" y="8637258"/>
            <a:ext cx="3754651" cy="202065"/>
          </a:xfrm>
          <a:prstGeom prst="rect">
            <a:avLst/>
          </a:prstGeom>
          <a:solidFill>
            <a:srgbClr val="37C9EF"/>
          </a:solidFill>
        </p:spPr>
      </p:sp>
      <p:sp>
        <p:nvSpPr>
          <p:cNvPr id="17" name="AutoShape 17"/>
          <p:cNvSpPr/>
          <p:nvPr/>
        </p:nvSpPr>
        <p:spPr>
          <a:xfrm>
            <a:off x="13519408" y="8637258"/>
            <a:ext cx="3754651" cy="202065"/>
          </a:xfrm>
          <a:prstGeom prst="rect">
            <a:avLst/>
          </a:prstGeom>
          <a:solidFill>
            <a:srgbClr val="2C92D5"/>
          </a:solidFill>
        </p:spPr>
      </p:sp>
      <p:grpSp>
        <p:nvGrpSpPr>
          <p:cNvPr id="24" name="Group 24"/>
          <p:cNvGrpSpPr/>
          <p:nvPr/>
        </p:nvGrpSpPr>
        <p:grpSpPr>
          <a:xfrm>
            <a:off x="593725" y="2204871"/>
            <a:ext cx="17100550" cy="1086665"/>
            <a:chOff x="0" y="0"/>
            <a:chExt cx="5784630" cy="367588"/>
          </a:xfrm>
        </p:grpSpPr>
        <p:sp>
          <p:nvSpPr>
            <p:cNvPr id="25" name="Freeform 25"/>
            <p:cNvSpPr/>
            <p:nvPr/>
          </p:nvSpPr>
          <p:spPr>
            <a:xfrm>
              <a:off x="0" y="0"/>
              <a:ext cx="5784631" cy="367588"/>
            </a:xfrm>
            <a:custGeom>
              <a:avLst/>
              <a:gdLst/>
              <a:ahLst/>
              <a:cxnLst/>
              <a:rect l="l" t="t" r="r" b="b"/>
              <a:pathLst>
                <a:path w="5784631" h="367588">
                  <a:moveTo>
                    <a:pt x="0" y="0"/>
                  </a:moveTo>
                  <a:lnTo>
                    <a:pt x="5784631" y="0"/>
                  </a:lnTo>
                  <a:lnTo>
                    <a:pt x="5784631" y="367588"/>
                  </a:lnTo>
                  <a:lnTo>
                    <a:pt x="0" y="367588"/>
                  </a:lnTo>
                  <a:close/>
                </a:path>
              </a:pathLst>
            </a:custGeom>
            <a:solidFill>
              <a:srgbClr val="FFFFFF"/>
            </a:solidFill>
          </p:spPr>
        </p:sp>
      </p:grpSp>
      <p:sp>
        <p:nvSpPr>
          <p:cNvPr id="26" name="TextBox 26"/>
          <p:cNvSpPr txBox="1"/>
          <p:nvPr/>
        </p:nvSpPr>
        <p:spPr>
          <a:xfrm>
            <a:off x="1315196"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Gases efecto invernadero</a:t>
            </a:r>
          </a:p>
        </p:txBody>
      </p:sp>
      <p:sp>
        <p:nvSpPr>
          <p:cNvPr id="27" name="TextBox 27"/>
          <p:cNvSpPr txBox="1"/>
          <p:nvPr/>
        </p:nvSpPr>
        <p:spPr>
          <a:xfrm>
            <a:off x="963249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Factores relevantes de estudio </a:t>
            </a:r>
            <a:r>
              <a:rPr lang="es-CO" sz="2000" spc="93">
                <a:solidFill>
                  <a:srgbClr val="191919"/>
                </a:solidFill>
                <a:latin typeface="Cooper Hewitt"/>
              </a:rPr>
              <a:t>[3]</a:t>
            </a:r>
            <a:endParaRPr lang="es-CO" sz="2400" spc="93">
              <a:solidFill>
                <a:srgbClr val="191919"/>
              </a:solidFill>
              <a:latin typeface="Cooper Hewitt"/>
            </a:endParaRPr>
          </a:p>
        </p:txBody>
      </p:sp>
      <p:sp>
        <p:nvSpPr>
          <p:cNvPr id="28" name="TextBox 28"/>
          <p:cNvSpPr txBox="1"/>
          <p:nvPr/>
        </p:nvSpPr>
        <p:spPr>
          <a:xfrm>
            <a:off x="547384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Consecuencias actuales</a:t>
            </a:r>
          </a:p>
        </p:txBody>
      </p:sp>
      <p:sp>
        <p:nvSpPr>
          <p:cNvPr id="29" name="TextBox 29"/>
          <p:cNvSpPr txBox="1"/>
          <p:nvPr/>
        </p:nvSpPr>
        <p:spPr>
          <a:xfrm>
            <a:off x="13791144" y="5571294"/>
            <a:ext cx="3211178" cy="1203086"/>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Datos históricos</a:t>
            </a:r>
          </a:p>
          <a:p>
            <a:pPr marL="453390" lvl="1" indent="-226695">
              <a:lnSpc>
                <a:spcPts val="3150"/>
              </a:lnSpc>
              <a:buFont typeface="Arial"/>
              <a:buChar char="•"/>
            </a:pPr>
            <a:r>
              <a:rPr lang="es-CO" sz="2100" spc="42">
                <a:solidFill>
                  <a:srgbClr val="191919"/>
                </a:solidFill>
                <a:latin typeface="Cooper Hewitt"/>
              </a:rPr>
              <a:t>Comparación de modelos</a:t>
            </a:r>
          </a:p>
        </p:txBody>
      </p:sp>
      <p:sp>
        <p:nvSpPr>
          <p:cNvPr id="30" name="TextBox 30"/>
          <p:cNvSpPr txBox="1"/>
          <p:nvPr/>
        </p:nvSpPr>
        <p:spPr>
          <a:xfrm>
            <a:off x="13791144" y="4912732"/>
            <a:ext cx="3211178" cy="383375"/>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Métodos de IA</a:t>
            </a:r>
          </a:p>
        </p:txBody>
      </p:sp>
      <p:sp>
        <p:nvSpPr>
          <p:cNvPr id="31" name="TextBox 31"/>
          <p:cNvSpPr txBox="1"/>
          <p:nvPr/>
        </p:nvSpPr>
        <p:spPr>
          <a:xfrm>
            <a:off x="1028700" y="1968613"/>
            <a:ext cx="16230600" cy="523092"/>
          </a:xfrm>
          <a:prstGeom prst="rect">
            <a:avLst/>
          </a:prstGeom>
        </p:spPr>
        <p:txBody>
          <a:bodyPr lIns="0" tIns="0" rIns="0" bIns="0" rtlCol="0" anchor="t">
            <a:spAutoFit/>
          </a:bodyPr>
          <a:lstStyle/>
          <a:p>
            <a:pPr algn="r">
              <a:lnSpc>
                <a:spcPts val="4716"/>
              </a:lnSpc>
              <a:spcBef>
                <a:spcPct val="0"/>
              </a:spcBef>
            </a:pPr>
            <a:r>
              <a:rPr lang="es-CO" sz="2000" spc="107">
                <a:solidFill>
                  <a:srgbClr val="22231D"/>
                </a:solidFill>
                <a:latin typeface="Cooper Hewitt"/>
              </a:rPr>
              <a:t>El impacto negativo irreversible de las emisiones de gases de efecto invernadero afecta nuestro planeta y bienestar </a:t>
            </a:r>
          </a:p>
        </p:txBody>
      </p:sp>
      <p:sp>
        <p:nvSpPr>
          <p:cNvPr id="34" name="TextBox 34"/>
          <p:cNvSpPr txBox="1"/>
          <p:nvPr/>
        </p:nvSpPr>
        <p:spPr>
          <a:xfrm>
            <a:off x="1394030" y="5925412"/>
            <a:ext cx="3211178" cy="1613455"/>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Impacto significativo</a:t>
            </a:r>
          </a:p>
          <a:p>
            <a:pPr marL="453390" lvl="1" indent="-226695">
              <a:lnSpc>
                <a:spcPts val="3150"/>
              </a:lnSpc>
              <a:buFont typeface="Arial"/>
              <a:buChar char="•"/>
            </a:pPr>
            <a:r>
              <a:rPr lang="es-CO" sz="2100" spc="42">
                <a:solidFill>
                  <a:srgbClr val="191919"/>
                </a:solidFill>
                <a:latin typeface="Cooper Hewitt"/>
              </a:rPr>
              <a:t>Negativo</a:t>
            </a:r>
          </a:p>
          <a:p>
            <a:pPr marL="453390" lvl="1" indent="-226695">
              <a:lnSpc>
                <a:spcPts val="3150"/>
              </a:lnSpc>
              <a:buFont typeface="Arial"/>
              <a:buChar char="•"/>
            </a:pPr>
            <a:r>
              <a:rPr lang="es-CO" sz="2100" spc="42">
                <a:solidFill>
                  <a:srgbClr val="191919"/>
                </a:solidFill>
                <a:latin typeface="Cooper Hewitt"/>
              </a:rPr>
              <a:t>Irreversible</a:t>
            </a:r>
          </a:p>
          <a:p>
            <a:pPr algn="ctr">
              <a:lnSpc>
                <a:spcPts val="3150"/>
              </a:lnSpc>
            </a:pPr>
            <a:endParaRPr lang="es-CO" sz="2100" spc="42">
              <a:solidFill>
                <a:srgbClr val="191919"/>
              </a:solidFill>
              <a:latin typeface="Cooper Hewitt"/>
            </a:endParaRPr>
          </a:p>
        </p:txBody>
      </p:sp>
      <p:sp>
        <p:nvSpPr>
          <p:cNvPr id="35" name="TextBox 34">
            <a:extLst>
              <a:ext uri="{FF2B5EF4-FFF2-40B4-BE49-F238E27FC236}">
                <a16:creationId xmlns:a16="http://schemas.microsoft.com/office/drawing/2014/main" id="{D14D75D7-B49B-4738-A01E-F0AB7C7F2183}"/>
              </a:ext>
            </a:extLst>
          </p:cNvPr>
          <p:cNvSpPr txBox="1"/>
          <p:nvPr/>
        </p:nvSpPr>
        <p:spPr>
          <a:xfrm>
            <a:off x="5454794" y="5923640"/>
            <a:ext cx="3168667" cy="2023824"/>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Cambio climático </a:t>
            </a:r>
            <a:r>
              <a:rPr lang="en-US" sz="2000" spc="42">
                <a:solidFill>
                  <a:srgbClr val="191919"/>
                </a:solidFill>
                <a:latin typeface="Cooper Hewitt"/>
              </a:rPr>
              <a:t>[1]</a:t>
            </a:r>
            <a:endParaRPr lang="es-CO" sz="2100" spc="42">
              <a:solidFill>
                <a:srgbClr val="191919"/>
              </a:solidFill>
              <a:latin typeface="Cooper Hewitt"/>
              <a:ea typeface="Cooper Hewitt"/>
            </a:endParaRPr>
          </a:p>
          <a:p>
            <a:pPr marL="453390" lvl="1" indent="-226695">
              <a:lnSpc>
                <a:spcPts val="3150"/>
              </a:lnSpc>
              <a:buFont typeface="Arial"/>
              <a:buChar char="•"/>
            </a:pPr>
            <a:r>
              <a:rPr lang="es-CO" sz="2100" spc="42">
                <a:solidFill>
                  <a:srgbClr val="191919"/>
                </a:solidFill>
                <a:latin typeface="Cooper Hewitt"/>
              </a:rPr>
              <a:t>Menor bienestar social</a:t>
            </a:r>
            <a:r>
              <a:rPr lang="es-CO" sz="2000" spc="42">
                <a:solidFill>
                  <a:srgbClr val="191919"/>
                </a:solidFill>
                <a:latin typeface="Cooper Hewitt"/>
              </a:rPr>
              <a:t> [2]</a:t>
            </a:r>
            <a:endParaRPr lang="es-CO" sz="2000" spc="42">
              <a:solidFill>
                <a:srgbClr val="191919"/>
              </a:solidFill>
              <a:latin typeface="Cooper Hewitt"/>
              <a:ea typeface="Cooper Hewitt"/>
            </a:endParaRPr>
          </a:p>
          <a:p>
            <a:pPr marL="453390" lvl="1" indent="-226695">
              <a:lnSpc>
                <a:spcPts val="3150"/>
              </a:lnSpc>
              <a:buFont typeface="Arial"/>
              <a:buChar char="•"/>
            </a:pPr>
            <a:endParaRPr lang="es-CO" sz="2100" spc="42">
              <a:solidFill>
                <a:srgbClr val="191919"/>
              </a:solidFill>
              <a:latin typeface="Cooper Hewitt"/>
              <a:ea typeface="Cooper Hewitt"/>
            </a:endParaRPr>
          </a:p>
          <a:p>
            <a:pPr algn="ctr">
              <a:lnSpc>
                <a:spcPts val="3150"/>
              </a:lnSpc>
            </a:pPr>
            <a:endParaRPr lang="es-CO" sz="2100" spc="42">
              <a:solidFill>
                <a:srgbClr val="191919"/>
              </a:solidFill>
              <a:latin typeface="Cooper Hewitt"/>
            </a:endParaRPr>
          </a:p>
        </p:txBody>
      </p:sp>
      <p:sp>
        <p:nvSpPr>
          <p:cNvPr id="36" name="TextBox 35">
            <a:extLst>
              <a:ext uri="{FF2B5EF4-FFF2-40B4-BE49-F238E27FC236}">
                <a16:creationId xmlns:a16="http://schemas.microsoft.com/office/drawing/2014/main" id="{75C62E80-0A4C-425B-BB77-7823DCDFCE43}"/>
              </a:ext>
            </a:extLst>
          </p:cNvPr>
          <p:cNvSpPr txBox="1"/>
          <p:nvPr/>
        </p:nvSpPr>
        <p:spPr>
          <a:xfrm>
            <a:off x="9632495" y="5923640"/>
            <a:ext cx="3211178" cy="1203086"/>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Dióxido de Carbono </a:t>
            </a:r>
          </a:p>
          <a:p>
            <a:pPr marL="226695" lvl="1" algn="ctr">
              <a:lnSpc>
                <a:spcPts val="3150"/>
              </a:lnSpc>
            </a:pPr>
            <a:r>
              <a:rPr lang="es-CO" sz="2100" spc="42">
                <a:solidFill>
                  <a:srgbClr val="191919"/>
                </a:solidFill>
                <a:latin typeface="Cooper Hewitt"/>
              </a:rPr>
              <a:t>CO2</a:t>
            </a:r>
          </a:p>
          <a:p>
            <a:pPr marL="453390" lvl="1" indent="-226695">
              <a:lnSpc>
                <a:spcPts val="3150"/>
              </a:lnSpc>
              <a:buFont typeface="Arial"/>
              <a:buChar char="•"/>
            </a:pPr>
            <a:r>
              <a:rPr lang="es-CO" sz="2100" spc="42">
                <a:solidFill>
                  <a:srgbClr val="191919"/>
                </a:solidFill>
                <a:latin typeface="Cooper Hewitt"/>
              </a:rPr>
              <a:t>Transporte</a:t>
            </a:r>
          </a:p>
        </p:txBody>
      </p:sp>
      <p:pic>
        <p:nvPicPr>
          <p:cNvPr id="2050" name="Picture 2" descr="CO2 Cloud Hand Drawn Sketch Icon. Stock Vector - Illustration of danger,  carbon: 111448035">
            <a:extLst>
              <a:ext uri="{FF2B5EF4-FFF2-40B4-BE49-F238E27FC236}">
                <a16:creationId xmlns:a16="http://schemas.microsoft.com/office/drawing/2014/main" id="{46BB8819-E11F-4442-96F7-F599789503F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2248" t="34000" r="23000" b="36560"/>
          <a:stretch/>
        </p:blipFill>
        <p:spPr bwMode="auto">
          <a:xfrm>
            <a:off x="10369789" y="7410151"/>
            <a:ext cx="1736587" cy="9337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o Ecología, global, el calentamiento, medio ambiente, eco Gratis -  Icon-Icons.com">
            <a:extLst>
              <a:ext uri="{FF2B5EF4-FFF2-40B4-BE49-F238E27FC236}">
                <a16:creationId xmlns:a16="http://schemas.microsoft.com/office/drawing/2014/main" id="{E56E0BFD-17D4-48EA-A126-F6AB81D04F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550" y="7272928"/>
            <a:ext cx="1125768" cy="1125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umb down icon Royalty Free Vector Image - VectorStock">
            <a:extLst>
              <a:ext uri="{FF2B5EF4-FFF2-40B4-BE49-F238E27FC236}">
                <a16:creationId xmlns:a16="http://schemas.microsoft.com/office/drawing/2014/main" id="{7408AD2C-F8A6-42A0-87BD-BE11CE4340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9548"/>
          <a:stretch/>
        </p:blipFill>
        <p:spPr bwMode="auto">
          <a:xfrm>
            <a:off x="2299670" y="7310300"/>
            <a:ext cx="1242227" cy="10780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cono de inteligencia artificial ai 2565586 Vector en Vecteezy">
            <a:extLst>
              <a:ext uri="{FF2B5EF4-FFF2-40B4-BE49-F238E27FC236}">
                <a16:creationId xmlns:a16="http://schemas.microsoft.com/office/drawing/2014/main" id="{1D32DCA7-EAC9-4CA5-ADC0-D7E235FD0334}"/>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4773" b="12301"/>
          <a:stretch/>
        </p:blipFill>
        <p:spPr bwMode="auto">
          <a:xfrm>
            <a:off x="14536124" y="7049567"/>
            <a:ext cx="1808149" cy="13186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1">
            <a:extLst>
              <a:ext uri="{FF2B5EF4-FFF2-40B4-BE49-F238E27FC236}">
                <a16:creationId xmlns:a16="http://schemas.microsoft.com/office/drawing/2014/main" id="{3D82FC84-1763-4896-9BC9-A6F976708DB5}"/>
              </a:ext>
            </a:extLst>
          </p:cNvPr>
          <p:cNvSpPr txBox="1"/>
          <p:nvPr/>
        </p:nvSpPr>
        <p:spPr>
          <a:xfrm>
            <a:off x="1043459" y="14325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Motivación y contextualización del problema </a:t>
            </a:r>
          </a:p>
        </p:txBody>
      </p:sp>
      <p:cxnSp>
        <p:nvCxnSpPr>
          <p:cNvPr id="19" name="Straight Connector 18">
            <a:extLst>
              <a:ext uri="{FF2B5EF4-FFF2-40B4-BE49-F238E27FC236}">
                <a16:creationId xmlns:a16="http://schemas.microsoft.com/office/drawing/2014/main" id="{F2A83B75-BF85-498D-AB66-5D317E9F940E}"/>
              </a:ext>
            </a:extLst>
          </p:cNvPr>
          <p:cNvCxnSpPr/>
          <p:nvPr/>
        </p:nvCxnSpPr>
        <p:spPr>
          <a:xfrm>
            <a:off x="3200400" y="26289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Aproximaciones, avances e investigación</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Estado del arte</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85237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4" name="Imagen 3">
            <a:extLst>
              <a:ext uri="{FF2B5EF4-FFF2-40B4-BE49-F238E27FC236}">
                <a16:creationId xmlns:a16="http://schemas.microsoft.com/office/drawing/2014/main" id="{36AE4300-6345-8154-FA17-A3FD742E6D65}"/>
              </a:ext>
            </a:extLst>
          </p:cNvPr>
          <p:cNvPicPr>
            <a:picLocks noChangeAspect="1"/>
          </p:cNvPicPr>
          <p:nvPr/>
        </p:nvPicPr>
        <p:blipFill>
          <a:blip r:embed="rId2"/>
          <a:stretch>
            <a:fillRect/>
          </a:stretch>
        </p:blipFill>
        <p:spPr>
          <a:xfrm>
            <a:off x="2129104" y="1208314"/>
            <a:ext cx="13709610" cy="7690758"/>
          </a:xfrm>
          <a:prstGeom prst="rect">
            <a:avLst/>
          </a:prstGeom>
        </p:spPr>
      </p:pic>
    </p:spTree>
    <p:extLst>
      <p:ext uri="{BB962C8B-B14F-4D97-AF65-F5344CB8AC3E}">
        <p14:creationId xmlns:p14="http://schemas.microsoft.com/office/powerpoint/2010/main" val="31141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Imagen 2">
            <a:extLst>
              <a:ext uri="{FF2B5EF4-FFF2-40B4-BE49-F238E27FC236}">
                <a16:creationId xmlns:a16="http://schemas.microsoft.com/office/drawing/2014/main" id="{9F6FB8C1-A641-157C-F3B0-36878D7C1A5B}"/>
              </a:ext>
            </a:extLst>
          </p:cNvPr>
          <p:cNvPicPr>
            <a:picLocks noChangeAspect="1"/>
          </p:cNvPicPr>
          <p:nvPr/>
        </p:nvPicPr>
        <p:blipFill>
          <a:blip r:embed="rId3"/>
          <a:stretch>
            <a:fillRect/>
          </a:stretch>
        </p:blipFill>
        <p:spPr>
          <a:xfrm>
            <a:off x="946465" y="1143000"/>
            <a:ext cx="16385718" cy="6686549"/>
          </a:xfrm>
          <a:prstGeom prst="rect">
            <a:avLst/>
          </a:prstGeom>
        </p:spPr>
      </p:pic>
    </p:spTree>
    <p:extLst>
      <p:ext uri="{BB962C8B-B14F-4D97-AF65-F5344CB8AC3E}">
        <p14:creationId xmlns:p14="http://schemas.microsoft.com/office/powerpoint/2010/main" val="412793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82A66B3D-42A7-7EB4-506B-DCFBDAD85629}"/>
              </a:ext>
            </a:extLst>
          </p:cNvPr>
          <p:cNvPicPr>
            <a:picLocks noChangeAspect="1"/>
          </p:cNvPicPr>
          <p:nvPr/>
        </p:nvPicPr>
        <p:blipFill>
          <a:blip r:embed="rId4"/>
          <a:stretch>
            <a:fillRect/>
          </a:stretch>
        </p:blipFill>
        <p:spPr>
          <a:xfrm>
            <a:off x="1293366" y="2549390"/>
            <a:ext cx="8647362" cy="6428476"/>
          </a:xfrm>
          <a:prstGeom prst="rect">
            <a:avLst/>
          </a:prstGeom>
        </p:spPr>
      </p:pic>
      <p:graphicFrame>
        <p:nvGraphicFramePr>
          <p:cNvPr id="7" name="Objeto 6">
            <a:extLst>
              <a:ext uri="{FF2B5EF4-FFF2-40B4-BE49-F238E27FC236}">
                <a16:creationId xmlns:a16="http://schemas.microsoft.com/office/drawing/2014/main" id="{EEDE09D2-E75B-625A-F2A3-7CEA809742B5}"/>
              </a:ext>
            </a:extLst>
          </p:cNvPr>
          <p:cNvGraphicFramePr>
            <a:graphicFrameLocks noChangeAspect="1"/>
          </p:cNvGraphicFramePr>
          <p:nvPr>
            <p:extLst>
              <p:ext uri="{D42A27DB-BD31-4B8C-83A1-F6EECF244321}">
                <p14:modId xmlns:p14="http://schemas.microsoft.com/office/powerpoint/2010/main" val="757097757"/>
              </p:ext>
            </p:extLst>
          </p:nvPr>
        </p:nvGraphicFramePr>
        <p:xfrm>
          <a:off x="10454350" y="3415229"/>
          <a:ext cx="6733108" cy="4093255"/>
        </p:xfrm>
        <a:graphic>
          <a:graphicData uri="http://schemas.openxmlformats.org/presentationml/2006/ole">
            <mc:AlternateContent xmlns:mc="http://schemas.openxmlformats.org/markup-compatibility/2006">
              <mc:Choice xmlns:v="urn:schemas-microsoft-com:vml" Requires="v">
                <p:oleObj spid="_x0000_s1031" name="Worksheet" r:id="rId5" imgW="4324314" imgH="2628900" progId="Excel.Sheet.12">
                  <p:embed/>
                </p:oleObj>
              </mc:Choice>
              <mc:Fallback>
                <p:oleObj name="Worksheet" r:id="rId5" imgW="4324314" imgH="2628900" progId="Excel.Sheet.12">
                  <p:embed/>
                  <p:pic>
                    <p:nvPicPr>
                      <p:cNvPr id="7" name="Objeto 6">
                        <a:extLst>
                          <a:ext uri="{FF2B5EF4-FFF2-40B4-BE49-F238E27FC236}">
                            <a16:creationId xmlns:a16="http://schemas.microsoft.com/office/drawing/2014/main" id="{EEDE09D2-E75B-625A-F2A3-7CEA809742B5}"/>
                          </a:ext>
                        </a:extLst>
                      </p:cNvPr>
                      <p:cNvPicPr/>
                      <p:nvPr/>
                    </p:nvPicPr>
                    <p:blipFill>
                      <a:blip r:embed="rId6"/>
                      <a:stretch>
                        <a:fillRect/>
                      </a:stretch>
                    </p:blipFill>
                    <p:spPr>
                      <a:xfrm>
                        <a:off x="10454350" y="3415229"/>
                        <a:ext cx="6733108" cy="4093255"/>
                      </a:xfrm>
                      <a:prstGeom prst="rect">
                        <a:avLst/>
                      </a:prstGeom>
                    </p:spPr>
                  </p:pic>
                </p:oleObj>
              </mc:Fallback>
            </mc:AlternateContent>
          </a:graphicData>
        </a:graphic>
      </p:graphicFrame>
    </p:spTree>
    <p:extLst>
      <p:ext uri="{BB962C8B-B14F-4D97-AF65-F5344CB8AC3E}">
        <p14:creationId xmlns:p14="http://schemas.microsoft.com/office/powerpoint/2010/main" val="146078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AC561AF-ED86-B1C7-6180-7118FEFD3E6D}"/>
              </a:ext>
            </a:extLst>
          </p:cNvPr>
          <p:cNvPicPr>
            <a:picLocks noChangeAspect="1"/>
          </p:cNvPicPr>
          <p:nvPr/>
        </p:nvPicPr>
        <p:blipFill>
          <a:blip r:embed="rId3"/>
          <a:stretch>
            <a:fillRect/>
          </a:stretch>
        </p:blipFill>
        <p:spPr>
          <a:xfrm>
            <a:off x="1850211" y="2352671"/>
            <a:ext cx="5681880" cy="3548934"/>
          </a:xfrm>
          <a:prstGeom prst="rect">
            <a:avLst/>
          </a:prstGeom>
        </p:spPr>
      </p:pic>
      <p:pic>
        <p:nvPicPr>
          <p:cNvPr id="6" name="Imagen 5">
            <a:extLst>
              <a:ext uri="{FF2B5EF4-FFF2-40B4-BE49-F238E27FC236}">
                <a16:creationId xmlns:a16="http://schemas.microsoft.com/office/drawing/2014/main" id="{8B782FD0-B2AE-5A27-ACE5-814A305BCAC1}"/>
              </a:ext>
            </a:extLst>
          </p:cNvPr>
          <p:cNvPicPr>
            <a:picLocks noChangeAspect="1"/>
          </p:cNvPicPr>
          <p:nvPr/>
        </p:nvPicPr>
        <p:blipFill>
          <a:blip r:embed="rId4"/>
          <a:stretch>
            <a:fillRect/>
          </a:stretch>
        </p:blipFill>
        <p:spPr>
          <a:xfrm>
            <a:off x="1628752" y="6071717"/>
            <a:ext cx="5834371" cy="3548933"/>
          </a:xfrm>
          <a:prstGeom prst="rect">
            <a:avLst/>
          </a:prstGeom>
        </p:spPr>
      </p:pic>
      <p:sp>
        <p:nvSpPr>
          <p:cNvPr id="15" name="CuadroTexto 14">
            <a:extLst>
              <a:ext uri="{FF2B5EF4-FFF2-40B4-BE49-F238E27FC236}">
                <a16:creationId xmlns:a16="http://schemas.microsoft.com/office/drawing/2014/main" id="{04503275-ED89-2409-FDAE-765D01A21F2D}"/>
              </a:ext>
            </a:extLst>
          </p:cNvPr>
          <p:cNvSpPr txBox="1"/>
          <p:nvPr/>
        </p:nvSpPr>
        <p:spPr>
          <a:xfrm>
            <a:off x="8113731" y="7145728"/>
            <a:ext cx="9160328" cy="1200329"/>
          </a:xfrm>
          <a:prstGeom prst="rect">
            <a:avLst/>
          </a:prstGeom>
          <a:noFill/>
        </p:spPr>
        <p:txBody>
          <a:bodyPr wrap="square">
            <a:spAutoFit/>
          </a:bodyPr>
          <a:lstStyle/>
          <a:p>
            <a:r>
              <a:rPr lang="es-ES" b="0" i="0">
                <a:solidFill>
                  <a:srgbClr val="2E2E2E"/>
                </a:solidFill>
                <a:effectLst/>
                <a:latin typeface="NexusSerif"/>
              </a:rPr>
              <a:t> </a:t>
            </a:r>
            <a:r>
              <a:rPr lang="es-ES" b="0" i="0" u="none" strike="noStrike">
                <a:solidFill>
                  <a:srgbClr val="0C7DBB"/>
                </a:solidFill>
                <a:effectLst/>
                <a:latin typeface="NexusSerif"/>
                <a:hlinkClick r:id="rId5"/>
              </a:rPr>
              <a:t>La Fig. 5</a:t>
            </a:r>
            <a:r>
              <a:rPr lang="es-ES" b="0" i="0">
                <a:solidFill>
                  <a:srgbClr val="2E2E2E"/>
                </a:solidFill>
                <a:effectLst/>
                <a:latin typeface="NexusSerif"/>
              </a:rPr>
              <a:t> muestra las tasas de generación de gas calculadas usando el modelo LandGEM en comparación con los datos reales medidos. Similar a la figura anterior, el modelo LandGEM mostró una tendencia aceptable en la predicción de tasas de generación de metano con el coeficiente de determinación de 0.804. </a:t>
            </a:r>
            <a:endParaRPr lang="es-CO" dirty="0"/>
          </a:p>
        </p:txBody>
      </p:sp>
      <p:sp>
        <p:nvSpPr>
          <p:cNvPr id="18" name="CuadroTexto 17">
            <a:extLst>
              <a:ext uri="{FF2B5EF4-FFF2-40B4-BE49-F238E27FC236}">
                <a16:creationId xmlns:a16="http://schemas.microsoft.com/office/drawing/2014/main" id="{9E7E26EC-86F3-C2EC-E976-9B282296D298}"/>
              </a:ext>
            </a:extLst>
          </p:cNvPr>
          <p:cNvSpPr txBox="1"/>
          <p:nvPr/>
        </p:nvSpPr>
        <p:spPr>
          <a:xfrm>
            <a:off x="7932964" y="3206414"/>
            <a:ext cx="9160328" cy="1200329"/>
          </a:xfrm>
          <a:prstGeom prst="rect">
            <a:avLst/>
          </a:prstGeom>
          <a:noFill/>
        </p:spPr>
        <p:txBody>
          <a:bodyPr wrap="square">
            <a:spAutoFit/>
          </a:bodyPr>
          <a:lstStyle/>
          <a:p>
            <a:r>
              <a:rPr lang="es-ES" b="0" i="0" dirty="0">
                <a:solidFill>
                  <a:srgbClr val="2E2E2E"/>
                </a:solidFill>
                <a:effectLst/>
                <a:latin typeface="NexusSerif"/>
              </a:rPr>
              <a:t> </a:t>
            </a:r>
            <a:r>
              <a:rPr lang="es-ES" b="0" i="0" u="none" strike="noStrike" dirty="0">
                <a:solidFill>
                  <a:srgbClr val="0C7DBB"/>
                </a:solidFill>
                <a:effectLst/>
                <a:latin typeface="NexusSerif"/>
                <a:hlinkClick r:id="rId6"/>
              </a:rPr>
              <a:t>La Fig. 4</a:t>
            </a:r>
            <a:r>
              <a:rPr lang="es-ES" b="0" i="0" dirty="0">
                <a:solidFill>
                  <a:srgbClr val="2E2E2E"/>
                </a:solidFill>
                <a:effectLst/>
                <a:latin typeface="NexusSerif"/>
              </a:rPr>
              <a:t> muestra las estimaciones del modelo borroso de las tasas de generación de gas en comparación con los datos reales medidos en el sitio. El coeficiente de determinación (R </a:t>
            </a:r>
            <a:r>
              <a:rPr lang="es-ES" b="0" i="0" baseline="30000" dirty="0">
                <a:solidFill>
                  <a:srgbClr val="2E2E2E"/>
                </a:solidFill>
                <a:effectLst/>
                <a:latin typeface="NexusSerif"/>
              </a:rPr>
              <a:t>2</a:t>
            </a:r>
            <a:r>
              <a:rPr lang="es-ES" b="0" i="0" dirty="0">
                <a:solidFill>
                  <a:srgbClr val="2E2E2E"/>
                </a:solidFill>
                <a:effectLst/>
                <a:latin typeface="NexusSerif"/>
              </a:rPr>
              <a:t>) se utilizó para medir la precisión (bondad de ajuste) de la predicción del modelo borroso mediante la cuantificación del ajuste entre los datos medidos y los resultados del modelo.</a:t>
            </a:r>
            <a:endParaRPr lang="es-CO" dirty="0"/>
          </a:p>
        </p:txBody>
      </p:sp>
    </p:spTree>
    <p:extLst>
      <p:ext uri="{BB962C8B-B14F-4D97-AF65-F5344CB8AC3E}">
        <p14:creationId xmlns:p14="http://schemas.microsoft.com/office/powerpoint/2010/main" val="1808771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4205367B711B41A428F1E765FAC45E" ma:contentTypeVersion="8" ma:contentTypeDescription="Create a new document." ma:contentTypeScope="" ma:versionID="caad3e06d21a441fcb88fa39ced0c4d4">
  <xsd:schema xmlns:xsd="http://www.w3.org/2001/XMLSchema" xmlns:xs="http://www.w3.org/2001/XMLSchema" xmlns:p="http://schemas.microsoft.com/office/2006/metadata/properties" xmlns:ns2="b84f4ed6-0090-480e-8a7f-5caa88a95f93" xmlns:ns3="24f78521-9a48-47ca-97f6-dfc253efc94d" targetNamespace="http://schemas.microsoft.com/office/2006/metadata/properties" ma:root="true" ma:fieldsID="c8db71b24346e27f661cc3a18cf66c79" ns2:_="" ns3:_="">
    <xsd:import namespace="b84f4ed6-0090-480e-8a7f-5caa88a95f93"/>
    <xsd:import namespace="24f78521-9a48-47ca-97f6-dfc253efc9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4f4ed6-0090-480e-8a7f-5caa88a95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f78521-9a48-47ca-97f6-dfc253efc94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878276f-15cf-4ff3-b70f-4b63c476799f}" ma:internalName="TaxCatchAll" ma:showField="CatchAllData" ma:web="24f78521-9a48-47ca-97f6-dfc253efc9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4f78521-9a48-47ca-97f6-dfc253efc94d" xsi:nil="true"/>
    <lcf76f155ced4ddcb4097134ff3c332f xmlns="b84f4ed6-0090-480e-8a7f-5caa88a95f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3296C49-9C8D-43BE-8FC3-6D3AA98FA9E0}">
  <ds:schemaRefs>
    <ds:schemaRef ds:uri="http://schemas.microsoft.com/sharepoint/v3/contenttype/forms"/>
  </ds:schemaRefs>
</ds:datastoreItem>
</file>

<file path=customXml/itemProps2.xml><?xml version="1.0" encoding="utf-8"?>
<ds:datastoreItem xmlns:ds="http://schemas.openxmlformats.org/officeDocument/2006/customXml" ds:itemID="{5265871B-1E0C-46A4-A9B4-F38AB1950FBF}"/>
</file>

<file path=customXml/itemProps3.xml><?xml version="1.0" encoding="utf-8"?>
<ds:datastoreItem xmlns:ds="http://schemas.openxmlformats.org/officeDocument/2006/customXml" ds:itemID="{44D196FE-18D9-4645-AB05-F3D445D2B5EA}">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24f78521-9a48-47ca-97f6-dfc253efc94d"/>
    <ds:schemaRef ds:uri="http://schemas.microsoft.com/office/infopath/2007/PartnerControls"/>
    <ds:schemaRef ds:uri="b84f4ed6-0090-480e-8a7f-5caa88a95f9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4686</TotalTime>
  <Words>1971</Words>
  <Application>Microsoft Office PowerPoint</Application>
  <PresentationFormat>Personalizado</PresentationFormat>
  <Paragraphs>146</Paragraphs>
  <Slides>27</Slides>
  <Notes>6</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27</vt:i4>
      </vt:variant>
    </vt:vector>
  </HeadingPairs>
  <TitlesOfParts>
    <vt:vector size="37" baseType="lpstr">
      <vt:lpstr>Josefin Sans Regular</vt:lpstr>
      <vt:lpstr>Times New Roman</vt:lpstr>
      <vt:lpstr>NexusSerif</vt:lpstr>
      <vt:lpstr>Cooper Hewitt</vt:lpstr>
      <vt:lpstr>Arial</vt:lpstr>
      <vt:lpstr>GeoEditRegular</vt:lpstr>
      <vt:lpstr>Aileron Heavy</vt:lpstr>
      <vt:lpstr>Calibri</vt:lpstr>
      <vt:lpstr>Office Theme</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193027 - Patinetas eléctricas</dc:title>
  <dc:creator>Libardo Antonio Velasco Escalante</dc:creator>
  <cp:lastModifiedBy>Libardo Antonio Velasco Escalante</cp:lastModifiedBy>
  <cp:revision>19</cp:revision>
  <dcterms:created xsi:type="dcterms:W3CDTF">2006-08-16T00:00:00Z</dcterms:created>
  <dcterms:modified xsi:type="dcterms:W3CDTF">2022-05-20T05:04:19Z</dcterms:modified>
  <dc:identifier>DAEC8l3Cc-4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0x0101006E4205367B711B41A428F1E765FAC45E</vt:lpwstr>
  </property>
  <property fmtid="{D5CDD505-2E9C-101B-9397-08002B2CF9AE}" pid="3" name="MediaServiceImageTags">
    <vt:lpwstr/>
  </property>
</Properties>
</file>